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3696" r:id="rId7"/>
    <p:sldMasterId id="2147483709" r:id="rId8"/>
    <p:sldMasterId id="2147483722" r:id="rId9"/>
    <p:sldMasterId id="2147483735" r:id="rId10"/>
    <p:sldMasterId id="2147483760" r:id="rId11"/>
    <p:sldMasterId id="2147483784" r:id="rId12"/>
    <p:sldMasterId id="2147483797" r:id="rId13"/>
    <p:sldMasterId id="2147483977" r:id="rId14"/>
    <p:sldMasterId id="2147483998" r:id="rId15"/>
  </p:sldMasterIdLst>
  <p:notesMasterIdLst>
    <p:notesMasterId r:id="rId30"/>
  </p:notesMasterIdLst>
  <p:handoutMasterIdLst>
    <p:handoutMasterId r:id="rId31"/>
  </p:handoutMasterIdLst>
  <p:sldIdLst>
    <p:sldId id="446" r:id="rId16"/>
    <p:sldId id="495" r:id="rId17"/>
    <p:sldId id="478" r:id="rId18"/>
    <p:sldId id="346" r:id="rId19"/>
    <p:sldId id="501" r:id="rId20"/>
    <p:sldId id="3848" r:id="rId21"/>
    <p:sldId id="3849" r:id="rId22"/>
    <p:sldId id="3853" r:id="rId23"/>
    <p:sldId id="477" r:id="rId24"/>
    <p:sldId id="483" r:id="rId25"/>
    <p:sldId id="508" r:id="rId26"/>
    <p:sldId id="507" r:id="rId27"/>
    <p:sldId id="486" r:id="rId28"/>
    <p:sldId id="493" r:id="rId29"/>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144" y="2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ata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endParaRPr lang="en-US"/>
        </a:p>
      </dgm:t>
    </dgm:pt>
    <dgm:pt modelId="{7DD6C1CE-29D5-40DC-B711-360B65CAE77D}">
      <dgm:prSet custT="1"/>
      <dgm:spPr/>
      <dgm:t>
        <a:bodyPr/>
        <a:lstStyle/>
        <a:p>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endParaRPr lang="en-US"/>
        </a:p>
      </dgm:t>
    </dgm:pt>
    <dgm:pt modelId="{863A37DD-BDF3-44D3-B467-6A712BCCDBAC}">
      <dgm:prSet custT="1"/>
      <dgm:spPr/>
      <dgm:t>
        <a:bodyPr/>
        <a:lstStyle/>
        <a:p>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endParaRPr lang="en-US"/>
        </a:p>
      </dgm:t>
    </dgm:pt>
    <dgm:pt modelId="{A3182728-987D-4847-8C07-864C796CC678}">
      <dgm:prSet custT="1"/>
      <dgm:spPr/>
      <dgm:t>
        <a:bodyPr/>
        <a:lstStyle/>
        <a:p>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D2A0105A-033A-4D72-ADA2-3B675DE50621}" type="presOf" srcId="{4B14F3DA-92D8-4BDF-9ABF-361BC54A0CC1}" destId="{9DA41DBB-897B-4E29-83F5-39F6BE8FB510}" srcOrd="0" destOrd="0" presId="urn:microsoft.com/office/officeart/2018/2/layout/IconCircleList"/>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en-US"/>
        </a:p>
      </dgm:t>
    </dgm:pt>
    <dgm:pt modelId="{60B14AE1-BE8B-48F5-B9E4-627E3E3910A2}">
      <dgm:prSet phldrT="[Text]" custT="1"/>
      <dgm:spPr/>
      <dgm:t>
        <a:bodyPr/>
        <a:lstStyle/>
        <a:p>
          <a:r>
            <a:rPr lang="en-US" sz="300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pPr marL="1200150" indent="-1200150">
            <a:lnSpc>
              <a:spcPct val="100000"/>
            </a:lnSpc>
            <a:spcAft>
              <a:spcPts val="0"/>
            </a:spcAft>
          </a:pPr>
          <a:r>
            <a:rPr lang="en-US" sz="3000">
              <a:latin typeface="Calibri" panose="020F0502020204030204" pitchFamily="34" charset="0"/>
              <a:cs typeface="Calibri" panose="020F0502020204030204" pitchFamily="34" charset="0"/>
            </a:rPr>
            <a:t>Step 3: Budget Parameters</a:t>
          </a:r>
        </a:p>
        <a:p>
          <a:pPr marL="1314450" indent="-171450">
            <a:lnSpc>
              <a:spcPct val="100000"/>
            </a:lnSpc>
            <a:spcAft>
              <a:spcPts val="0"/>
            </a:spcAft>
          </a:pPr>
          <a:r>
            <a:rPr lang="en-US" sz="3000">
              <a:latin typeface="Calibri" panose="020F0502020204030204" pitchFamily="34" charset="0"/>
              <a:cs typeface="Calibri" panose="020F0502020204030204" pitchFamily="34" charset="0"/>
            </a:rPr>
            <a:t>(Strategic Priorities)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custScaleY="157423">
        <dgm:presLayoutVars>
          <dgm:bulletEnabled val="1"/>
        </dgm:presLayoutVars>
      </dgm:prSet>
      <dgm:spPr/>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B76E3621-0090-411E-A61A-31D717923D34}" type="presOf" srcId="{3BC74C00-D5AA-4C59-BBD7-8DB4C360FB0A}" destId="{620A8DB8-0569-4BF8-8AB9-63BF087919CF}"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D5F21B4D-D4C8-474D-9D58-154ADD817668}" type="presOf" srcId="{60B14AE1-BE8B-48F5-B9E4-627E3E3910A2}" destId="{E536B88F-8FC2-4CA7-958C-821C131E4CDF}" srcOrd="0" destOrd="0" presId="urn:microsoft.com/office/officeart/2008/layout/VerticalCurvedList"/>
    <dgm:cxn modelId="{85C5BE70-23F4-4577-90B6-102FA0E03392}" type="presOf" srcId="{E6BC8EA5-EB83-422B-B458-DFB17713B422}" destId="{5A4A04A5-4D00-4442-97C2-694047FE6AAC}" srcOrd="0" destOrd="0" presId="urn:microsoft.com/office/officeart/2008/layout/VerticalCurvedList"/>
    <dgm:cxn modelId="{F5854797-1E85-48C8-B7B5-D0481EF3BE54}" srcId="{E432792C-4683-460B-8C2C-E3684166E464}" destId="{A9FE6BEA-BBFC-4D82-BFF8-16CA57ADEB27}" srcOrd="1" destOrd="0" parTransId="{3D7774BA-4780-49A7-BFAD-BD025F952648}" sibTransId="{0524CFC9-0D50-4F79-8898-EE592AD3289A}"/>
    <dgm:cxn modelId="{B547E197-3BAF-4F88-8DF3-8B3042EACD5D}" type="presOf" srcId="{A9FE6BEA-BBFC-4D82-BFF8-16CA57ADEB27}" destId="{975311A0-1439-46E2-8E1D-CB01AD834F95}" srcOrd="0" destOrd="0" presId="urn:microsoft.com/office/officeart/2008/layout/VerticalCurvedList"/>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1_2" csCatId="accent1" phldr="1"/>
      <dgm:spPr/>
    </dgm:pt>
    <dgm:pt modelId="{F8924C73-4D86-4725-8FB1-57E56105EE84}">
      <dgm:prSet phldrT="[Text]" custT="1"/>
      <dgm:spPr/>
      <dgm:t>
        <a:bodyPr/>
        <a:lstStyle/>
        <a:p>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dgm:t>
        <a:bodyPr/>
        <a:lstStyle/>
        <a:p>
          <a:r>
            <a:rPr lang="en-US" sz="1600" b="1"/>
            <a:t>Step 6               </a:t>
          </a:r>
          <a:r>
            <a:rPr lang="en-US" sz="1400" b="0">
              <a:latin typeface="+mn-lt"/>
            </a:rPr>
            <a:t>Principals:</a:t>
          </a:r>
          <a:r>
            <a:rPr lang="en-US" sz="1600" b="1"/>
            <a:t> </a:t>
          </a:r>
          <a:r>
            <a:rPr lang="en-US" sz="1400" b="0">
              <a:solidFill>
                <a:schemeClr val="tx1"/>
              </a:solidFill>
            </a:rPr>
            <a:t>HR Staffing Conferences Begin</a:t>
          </a:r>
        </a:p>
        <a:p>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26–March 1  </a:t>
          </a:r>
          <a:endParaRPr lang="en-US" sz="1200">
            <a:solidFill>
              <a:srgbClr val="FF0000"/>
            </a:solidFill>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dgm:t>
        <a:bodyPr/>
        <a:lstStyle/>
        <a:p>
          <a:pPr>
            <a:lnSpc>
              <a:spcPct val="90000"/>
            </a:lnSpc>
            <a:spcAft>
              <a:spcPct val="35000"/>
            </a:spcAft>
          </a:pPr>
          <a:r>
            <a:rPr lang="en-US" sz="1600" b="1">
              <a:solidFill>
                <a:schemeClr val="tx1"/>
              </a:solidFill>
            </a:rPr>
            <a:t>Step 3              </a:t>
          </a:r>
          <a:r>
            <a:rPr lang="en-US" sz="1400"/>
            <a:t>GO Team Initial Budget Session: Allocation</a:t>
          </a:r>
        </a:p>
        <a:p>
          <a:pPr rtl="0">
            <a:lnSpc>
              <a:spcPct val="90000"/>
            </a:lnSpc>
            <a:spcAft>
              <a:spcPct val="35000"/>
            </a:spcAft>
          </a:pPr>
          <a:r>
            <a:rPr lang="en-US" sz="1200">
              <a:solidFill>
                <a:srgbClr val="FF0000"/>
              </a:solidFill>
            </a:rPr>
            <a:t>January 17 – </a:t>
          </a:r>
          <a:r>
            <a:rPr lang="en-US" sz="1200">
              <a:solidFill>
                <a:srgbClr val="FF0000"/>
              </a:solidFill>
              <a:latin typeface="Calibri"/>
            </a:rPr>
            <a:t>early February </a:t>
          </a:r>
          <a:endParaRPr lang="en-US" sz="1200"/>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dgm:t>
        <a:bodyPr/>
        <a:lstStyle/>
        <a:p>
          <a:pPr>
            <a:lnSpc>
              <a:spcPct val="90000"/>
            </a:lnSpc>
            <a:spcAft>
              <a:spcPct val="35000"/>
            </a:spcAft>
          </a:pPr>
          <a:r>
            <a:rPr lang="en-US" sz="1600" b="1">
              <a:solidFill>
                <a:schemeClr val="tx1"/>
              </a:solidFill>
            </a:rPr>
            <a:t>Step 7      </a:t>
          </a:r>
          <a:r>
            <a:rPr lang="en-US" sz="1400"/>
            <a:t>GO Team Final Budget Approval Meeting</a:t>
          </a:r>
        </a:p>
        <a:p>
          <a:pPr>
            <a:lnSpc>
              <a:spcPct val="90000"/>
            </a:lnSpc>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15 </a:t>
          </a:r>
          <a:endParaRPr lang="en-US" sz="1200" b="1">
            <a:solidFill>
              <a:srgbClr val="FF0000"/>
            </a:solidFill>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dgm:t>
        <a:bodyPr/>
        <a:lstStyle/>
        <a:p>
          <a:pPr>
            <a:lnSpc>
              <a:spcPct val="100000"/>
            </a:lnSpc>
            <a:spcAft>
              <a:spcPts val="0"/>
            </a:spcAft>
          </a:pPr>
          <a:r>
            <a:rPr lang="en-US" sz="1600" b="1" kern="1200">
              <a:solidFill>
                <a:srgbClr val="000000"/>
              </a:solidFill>
              <a:latin typeface="Arial"/>
              <a:ea typeface="+mn-ea"/>
              <a:cs typeface="+mn-cs"/>
            </a:rPr>
            <a:t>Step 5	</a:t>
          </a:r>
        </a:p>
        <a:p>
          <a:pPr>
            <a:lnSpc>
              <a:spcPct val="100000"/>
            </a:lnSpc>
            <a:spcAft>
              <a:spcPts val="0"/>
            </a:spcAft>
          </a:pPr>
          <a:r>
            <a:rPr lang="en-US" sz="1400" kern="1200">
              <a:solidFill>
                <a:srgbClr val="000000">
                  <a:hueOff val="0"/>
                  <a:satOff val="0"/>
                  <a:lumOff val="0"/>
                  <a:alphaOff val="0"/>
                </a:srgbClr>
              </a:solidFill>
              <a:latin typeface="Arial"/>
              <a:ea typeface="+mn-ea"/>
              <a:cs typeface="+mn-cs"/>
            </a:rPr>
            <a:t>GO Team Feedback Session: Draft Budget Presented &amp; Discussed </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9BB649CE-74CD-4483-9383-CCF688F359CC}">
      <dgm:prSet phldrT="[Text]" custT="1"/>
      <dgm:spPr/>
      <dgm:t>
        <a:bodyPr/>
        <a:lstStyle/>
        <a:p>
          <a:pPr>
            <a:spcAft>
              <a:spcPct val="35000"/>
            </a:spcAft>
          </a:pPr>
          <a:r>
            <a:rPr lang="en-US" sz="1600" b="1">
              <a:solidFill>
                <a:schemeClr val="tx1"/>
              </a:solidFill>
            </a:rPr>
            <a:t>Step 4         </a:t>
          </a:r>
          <a:r>
            <a:rPr lang="en-US" sz="1400"/>
            <a:t> Principals: Associate Supt. Discussions and Review</a:t>
          </a:r>
        </a:p>
        <a:p>
          <a:pPr>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a:solidFill>
              <a:srgbClr val="FF0000"/>
            </a:solidFill>
          </a:endParaRPr>
        </a:p>
      </dgm:t>
    </dgm:pt>
    <dgm:pt modelId="{FAEB3748-C727-4F1E-8F4D-E9B2C7C7BF69}" type="sibTrans" cxnId="{CB60929E-05E0-4ABA-9631-BA5D2C827681}">
      <dgm:prSet/>
      <dgm:spPr/>
      <dgm:t>
        <a:bodyPr/>
        <a:lstStyle/>
        <a:p>
          <a:endParaRPr lang="en-US"/>
        </a:p>
      </dgm:t>
    </dgm:pt>
    <dgm:pt modelId="{637D4CDB-F178-4FDF-A411-3E5665E32BA7}" type="parTrans" cxnId="{CB60929E-05E0-4ABA-9631-BA5D2C827681}">
      <dgm:prSet/>
      <dgm:spPr/>
      <dgm:t>
        <a:bodyPr/>
        <a:lstStyle/>
        <a:p>
          <a:endParaRPr lang="en-US"/>
        </a:p>
      </dgm:t>
    </dgm:pt>
    <dgm:pt modelId="{CBFAD42E-BC13-4677-A698-C8417C853277}">
      <dgm:prSet phldrT="[Text]" custT="1"/>
      <dgm:spPr/>
      <dgm:t>
        <a:bodyPr/>
        <a:lstStyle/>
        <a:p>
          <a:pPr>
            <a:spcAft>
              <a:spcPct val="35000"/>
            </a:spcAft>
          </a:pPr>
          <a:r>
            <a:rPr lang="en-US" sz="1600" b="1">
              <a:solidFill>
                <a:schemeClr val="tx1"/>
              </a:solidFill>
            </a:rPr>
            <a:t>Step 2 </a:t>
          </a:r>
          <a:r>
            <a:rPr lang="en-US" sz="1400" b="0">
              <a:solidFill>
                <a:schemeClr val="tx1"/>
              </a:solidFill>
            </a:rPr>
            <a:t>P</a:t>
          </a:r>
          <a:r>
            <a:rPr lang="en-US" sz="1400" b="0"/>
            <a:t>ri</a:t>
          </a:r>
          <a:r>
            <a:rPr lang="en-US" sz="1400"/>
            <a:t>ncipals: Workshop   FY 25 Budget</a:t>
          </a:r>
        </a:p>
        <a:p>
          <a:pPr>
            <a:spcAft>
              <a:spcPct val="35000"/>
            </a:spcAft>
          </a:pPr>
          <a:r>
            <a:rPr lang="en-US" sz="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17 </a:t>
          </a:r>
          <a:r>
            <a:rPr lang="en-US" sz="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a:solidFill>
              <a:srgbClr val="FF0000"/>
            </a:solidFill>
          </a:endParaRPr>
        </a:p>
      </dgm:t>
    </dgm:pt>
    <dgm:pt modelId="{972FF622-4B2D-4CD6-BD1A-DCBE5152596B}" type="sibTrans" cxnId="{7782ACAD-5FAA-4E48-961E-E575494BDE88}">
      <dgm:prSet/>
      <dgm:spPr/>
      <dgm:t>
        <a:bodyPr/>
        <a:lstStyle/>
        <a:p>
          <a:endParaRPr lang="en-US"/>
        </a:p>
      </dgm:t>
    </dgm:pt>
    <dgm:pt modelId="{3607CAB8-443E-4D12-94DD-94CB93172344}" type="parTrans" cxnId="{7782ACAD-5FAA-4E48-961E-E575494BDE88}">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3"/>
      <dgm:spPr/>
    </dgm:pt>
    <dgm:pt modelId="{B91B35EE-E2D6-4A65-85DB-E65F9D4FF12C}" type="pres">
      <dgm:prSet presAssocID="{F8924C73-4D86-4725-8FB1-57E56105EE84}" presName="ParentText" presStyleLbl="revTx" presStyleIdx="0" presStyleCnt="7">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3"/>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3"/>
      <dgm:spPr/>
    </dgm:pt>
    <dgm:pt modelId="{E8B40589-00D1-4838-8AD8-123CD845CC3A}" type="pres">
      <dgm:prSet presAssocID="{CBFAD42E-BC13-4677-A698-C8417C853277}" presName="ParentText" presStyleLbl="revTx" presStyleIdx="1" presStyleCnt="7" custScaleX="113532">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3"/>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3"/>
      <dgm:spPr/>
    </dgm:pt>
    <dgm:pt modelId="{A01F39AB-3E94-413F-B395-2CF4CF9063BE}" type="pres">
      <dgm:prSet presAssocID="{CC1B2A00-68A2-416B-8F3C-D16E0AA80116}" presName="ParentText" presStyleLbl="revTx" presStyleIdx="2" presStyleCnt="7" custScaleX="115776">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3"/>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3"/>
      <dgm:spPr/>
    </dgm:pt>
    <dgm:pt modelId="{7607999D-1219-4E19-B4D8-80FBD9B53FC0}" type="pres">
      <dgm:prSet presAssocID="{9BB649CE-74CD-4483-9383-CCF688F359CC}" presName="ParentText" presStyleLbl="revTx" presStyleIdx="3" presStyleCnt="7" custScaleX="133579" custScaleY="112816" custLinFactNeighborX="5129" custLinFactNeighborY="7614">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3"/>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8" presStyleCnt="13"/>
      <dgm:spPr/>
    </dgm:pt>
    <dgm:pt modelId="{206A2E6F-C869-44E6-99A4-DF2204F37ADC}" type="pres">
      <dgm:prSet presAssocID="{C8D17AA3-A208-483B-8C96-381C095C31D7}" presName="ParentText" presStyleLbl="revTx" presStyleIdx="4" presStyleCnt="7" custScaleX="126825" custLinFactNeighborX="10487" custLinFactNeighborY="3022">
        <dgm:presLayoutVars>
          <dgm:chMax val="0"/>
          <dgm:chPref val="0"/>
          <dgm:bulletEnabled val="1"/>
        </dgm:presLayoutVars>
      </dgm:prSet>
      <dgm:spPr/>
    </dgm:pt>
    <dgm:pt modelId="{83CE1626-AB3F-41DF-AF17-CD304E816755}" type="pres">
      <dgm:prSet presAssocID="{C8D17AA3-A208-483B-8C96-381C095C31D7}" presName="Triangle" presStyleLbl="alignNode1" presStyleIdx="9" presStyleCnt="13"/>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0" presStyleCnt="13"/>
      <dgm:spPr/>
    </dgm:pt>
    <dgm:pt modelId="{4815C9C2-7172-49B5-AAA4-580ECA3DFE29}" type="pres">
      <dgm:prSet presAssocID="{6C3A5691-9935-4850-A7F8-C5616876CEF5}" presName="ParentText" presStyleLbl="revTx" presStyleIdx="5" presStyleCnt="7" custScaleX="126878" custLinFactNeighborX="7821" custLinFactNeighborY="-81">
        <dgm:presLayoutVars>
          <dgm:chMax val="0"/>
          <dgm:chPref val="0"/>
          <dgm:bulletEnabled val="1"/>
        </dgm:presLayoutVars>
      </dgm:prSet>
      <dgm:spPr/>
    </dgm:pt>
    <dgm:pt modelId="{8A8BDF46-5CD7-4385-AD19-1595B30DFB05}" type="pres">
      <dgm:prSet presAssocID="{6C3A5691-9935-4850-A7F8-C5616876CEF5}" presName="Triangle" presStyleLbl="alignNode1" presStyleIdx="11" presStyleCnt="13"/>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2" presStyleCnt="13"/>
      <dgm:spPr/>
    </dgm:pt>
    <dgm:pt modelId="{EBFC99F0-AC0E-4E80-8864-5ADBF875329D}" type="pres">
      <dgm:prSet presAssocID="{21558AD2-F25A-4064-8C41-8BABC31C233B}" presName="ParentText" presStyleLbl="revTx" presStyleIdx="6" presStyleCnt="7" custLinFactNeighborX="-1160" custLinFactNeighborY="2457">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5" destOrd="0" parTransId="{514B3F9E-6E52-4BB9-8D2A-A86237788CB3}" sibTransId="{546C7B9D-8902-484B-93BB-F909DF1C9C2A}"/>
    <dgm:cxn modelId="{6A345170-34F9-4D71-8B6E-678F979FD037}" srcId="{7622D11C-167D-442A-B670-C2D9056104A8}" destId="{C8D17AA3-A208-483B-8C96-381C095C31D7}" srcOrd="4" destOrd="0" parTransId="{3B997098-82AB-4C74-8419-5363C0AB47F2}" sibTransId="{A93F8B36-2852-4C1B-84AF-7AD526917B0A}"/>
    <dgm:cxn modelId="{18570773-4CDF-4C71-8E3E-1C3008BB213E}" srcId="{7622D11C-167D-442A-B670-C2D9056104A8}" destId="{21558AD2-F25A-4064-8C41-8BABC31C233B}" srcOrd="6"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22B75956-5E05-4F6B-9029-202B08BEFAD0}" type="presParOf" srcId="{2498E3BA-2372-4800-9DA6-6D733FF7EFA6}" destId="{2AB66FAE-F84B-4A23-BA2A-28334E8E5FC2}" srcOrd="8"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9"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0"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1"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2"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B93A99-69D9-436A-9036-F51BD25449E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5E91B16-ED2B-4A5B-B8F8-F82CD0D222E2}">
      <dgm:prSet custT="1"/>
      <dgm:spPr/>
      <dgm:t>
        <a:bodyPr/>
        <a:lstStyle/>
        <a:p>
          <a:r>
            <a:rPr lang="en-US" sz="1800"/>
            <a:t>This budget represents an investment plan for our school’s students, employees and the community as a whole.</a:t>
          </a:r>
        </a:p>
      </dgm:t>
    </dgm:pt>
    <dgm:pt modelId="{60284D49-384C-4BC2-92A6-779405BCB9F3}" type="parTrans" cxnId="{B8C4E1B1-73A1-48E4-9EA8-BD6F33B7996D}">
      <dgm:prSet/>
      <dgm:spPr/>
      <dgm:t>
        <a:bodyPr/>
        <a:lstStyle/>
        <a:p>
          <a:endParaRPr lang="en-US"/>
        </a:p>
      </dgm:t>
    </dgm:pt>
    <dgm:pt modelId="{595EFE52-8308-412F-AD5A-447F4029FD61}" type="sibTrans" cxnId="{B8C4E1B1-73A1-48E4-9EA8-BD6F33B7996D}">
      <dgm:prSet/>
      <dgm:spPr/>
      <dgm:t>
        <a:bodyPr/>
        <a:lstStyle/>
        <a:p>
          <a:endParaRPr lang="en-US"/>
        </a:p>
      </dgm:t>
    </dgm:pt>
    <dgm:pt modelId="{1933A844-D453-44E0-A49D-7D297CFCA24A}">
      <dgm:prSet custT="1"/>
      <dgm:spPr/>
      <dgm:t>
        <a:bodyPr/>
        <a:lstStyle/>
        <a:p>
          <a:r>
            <a:rPr lang="en-US" sz="1800"/>
            <a:t>The budget recommendations are tied directly to the school’s strategic vision and direction.</a:t>
          </a:r>
        </a:p>
      </dgm:t>
    </dgm:pt>
    <dgm:pt modelId="{A0E4C775-150E-48CA-8E9F-34928982F093}" type="parTrans" cxnId="{57910935-A255-454A-AA9A-BE1AD70FC1C7}">
      <dgm:prSet/>
      <dgm:spPr/>
      <dgm:t>
        <a:bodyPr/>
        <a:lstStyle/>
        <a:p>
          <a:endParaRPr lang="en-US"/>
        </a:p>
      </dgm:t>
    </dgm:pt>
    <dgm:pt modelId="{3047AAFC-BE78-4046-AFF8-247D85E87BF7}" type="sibTrans" cxnId="{57910935-A255-454A-AA9A-BE1AD70FC1C7}">
      <dgm:prSet/>
      <dgm:spPr/>
      <dgm:t>
        <a:bodyPr/>
        <a:lstStyle/>
        <a:p>
          <a:endParaRPr lang="en-US"/>
        </a:p>
      </dgm:t>
    </dgm:pt>
    <dgm:pt modelId="{027D3DE2-F2D3-4AEC-955E-D0C13CD6F0DD}">
      <dgm:prSet custT="1"/>
      <dgm:spPr/>
      <dgm:t>
        <a:bodyPr/>
        <a:lstStyle/>
        <a:p>
          <a:r>
            <a:rPr lang="en-US" sz="1800" dirty="0"/>
            <a:t>The proposed budget for the general operations of the school are reflected at $7,414,966</a:t>
          </a:r>
        </a:p>
      </dgm:t>
    </dgm:pt>
    <dgm:pt modelId="{6946E1CF-11BA-4CE0-9B04-DA55CA945D12}" type="parTrans" cxnId="{4FDEB260-8767-4D8F-AFDD-3C04DF6D7970}">
      <dgm:prSet/>
      <dgm:spPr/>
      <dgm:t>
        <a:bodyPr/>
        <a:lstStyle/>
        <a:p>
          <a:endParaRPr lang="en-US"/>
        </a:p>
      </dgm:t>
    </dgm:pt>
    <dgm:pt modelId="{2B033F52-397E-490A-AC9C-574FE8580A64}" type="sibTrans" cxnId="{4FDEB260-8767-4D8F-AFDD-3C04DF6D7970}">
      <dgm:prSet/>
      <dgm:spPr/>
      <dgm:t>
        <a:bodyPr/>
        <a:lstStyle/>
        <a:p>
          <a:endParaRPr lang="en-US"/>
        </a:p>
      </dgm:t>
    </dgm:pt>
    <dgm:pt modelId="{EAB82611-B800-467B-B26D-70F2EC763135}">
      <dgm:prSet custT="1"/>
      <dgm:spPr/>
      <dgm:t>
        <a:bodyPr/>
        <a:lstStyle/>
        <a:p>
          <a:r>
            <a:rPr lang="en-US" sz="1800" dirty="0"/>
            <a:t>This investment plan for FY25 accommodates a student population that is projected to be _439 students, which is a increase/decrease of  -11 students from FY24.</a:t>
          </a:r>
        </a:p>
      </dgm:t>
    </dgm:pt>
    <dgm:pt modelId="{5AD016B5-3D3B-4B48-930D-D3410FD3A6BE}" type="parTrans" cxnId="{98EB66CB-CF8D-43B4-BE48-B2E3D92C0DCB}">
      <dgm:prSet/>
      <dgm:spPr/>
      <dgm:t>
        <a:bodyPr/>
        <a:lstStyle/>
        <a:p>
          <a:endParaRPr lang="en-US"/>
        </a:p>
      </dgm:t>
    </dgm:pt>
    <dgm:pt modelId="{FD15812B-03D3-46E2-B5A7-8BEBCCA76139}" type="sibTrans" cxnId="{98EB66CB-CF8D-43B4-BE48-B2E3D92C0DCB}">
      <dgm:prSet/>
      <dgm:spPr/>
      <dgm:t>
        <a:bodyPr/>
        <a:lstStyle/>
        <a:p>
          <a:endParaRPr lang="en-US"/>
        </a:p>
      </dgm:t>
    </dgm:pt>
    <dgm:pt modelId="{06155CF6-0B61-4A49-8ED9-2282E530FBBC}" type="pres">
      <dgm:prSet presAssocID="{D3B93A99-69D9-436A-9036-F51BD25449E7}" presName="root" presStyleCnt="0">
        <dgm:presLayoutVars>
          <dgm:dir/>
          <dgm:resizeHandles val="exact"/>
        </dgm:presLayoutVars>
      </dgm:prSet>
      <dgm:spPr/>
    </dgm:pt>
    <dgm:pt modelId="{AE7047E4-C0B4-42D1-A0D2-71D593B4D4D1}" type="pres">
      <dgm:prSet presAssocID="{15E91B16-ED2B-4A5B-B8F8-F82CD0D222E2}" presName="compNode" presStyleCnt="0"/>
      <dgm:spPr/>
    </dgm:pt>
    <dgm:pt modelId="{0CDEB3A0-4736-4CF8-BA9C-D22820D222B9}" type="pres">
      <dgm:prSet presAssocID="{15E91B16-ED2B-4A5B-B8F8-F82CD0D222E2}" presName="bgRect" presStyleLbl="bgShp" presStyleIdx="0" presStyleCnt="4" custScaleY="166399"/>
      <dgm:spPr/>
    </dgm:pt>
    <dgm:pt modelId="{2E7165D1-CF0C-40A8-93E4-3D78C66F5F20}" type="pres">
      <dgm:prSet presAssocID="{15E91B16-ED2B-4A5B-B8F8-F82CD0D222E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C90C274A-088B-42AE-A9DD-FA9E0516A85A}" type="pres">
      <dgm:prSet presAssocID="{15E91B16-ED2B-4A5B-B8F8-F82CD0D222E2}" presName="spaceRect" presStyleCnt="0"/>
      <dgm:spPr/>
    </dgm:pt>
    <dgm:pt modelId="{2E65AD20-1A20-46D0-904F-B0199D7F0F33}" type="pres">
      <dgm:prSet presAssocID="{15E91B16-ED2B-4A5B-B8F8-F82CD0D222E2}" presName="parTx" presStyleLbl="revTx" presStyleIdx="0" presStyleCnt="4" custAng="0" custLinFactNeighborX="0" custLinFactNeighborY="-197">
        <dgm:presLayoutVars>
          <dgm:chMax val="0"/>
          <dgm:chPref val="0"/>
        </dgm:presLayoutVars>
      </dgm:prSet>
      <dgm:spPr/>
    </dgm:pt>
    <dgm:pt modelId="{4DE8A5A5-5369-4101-AFCD-064CE2293EF7}" type="pres">
      <dgm:prSet presAssocID="{595EFE52-8308-412F-AD5A-447F4029FD61}" presName="sibTrans" presStyleCnt="0"/>
      <dgm:spPr/>
    </dgm:pt>
    <dgm:pt modelId="{99F6B105-A99B-4EAA-9B61-BAA4D301630D}" type="pres">
      <dgm:prSet presAssocID="{1933A844-D453-44E0-A49D-7D297CFCA24A}" presName="compNode" presStyleCnt="0"/>
      <dgm:spPr/>
    </dgm:pt>
    <dgm:pt modelId="{805B4116-8872-409C-9BBD-1612E432A217}" type="pres">
      <dgm:prSet presAssocID="{1933A844-D453-44E0-A49D-7D297CFCA24A}" presName="bgRect" presStyleLbl="bgShp" presStyleIdx="1" presStyleCnt="4" custScaleY="155493"/>
      <dgm:spPr/>
    </dgm:pt>
    <dgm:pt modelId="{8B9DC135-1D47-4E72-B55A-66A8F00D5928}" type="pres">
      <dgm:prSet presAssocID="{1933A844-D453-44E0-A49D-7D297CFCA24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ggy Bank"/>
        </a:ext>
      </dgm:extLst>
    </dgm:pt>
    <dgm:pt modelId="{C64A9A89-87EF-494E-AC5C-04EE2B5A7119}" type="pres">
      <dgm:prSet presAssocID="{1933A844-D453-44E0-A49D-7D297CFCA24A}" presName="spaceRect" presStyleCnt="0"/>
      <dgm:spPr/>
    </dgm:pt>
    <dgm:pt modelId="{B2BAD217-017C-474F-AA81-C9C89BF6F0E2}" type="pres">
      <dgm:prSet presAssocID="{1933A844-D453-44E0-A49D-7D297CFCA24A}" presName="parTx" presStyleLbl="revTx" presStyleIdx="1" presStyleCnt="4">
        <dgm:presLayoutVars>
          <dgm:chMax val="0"/>
          <dgm:chPref val="0"/>
        </dgm:presLayoutVars>
      </dgm:prSet>
      <dgm:spPr/>
    </dgm:pt>
    <dgm:pt modelId="{E980CCF9-235F-4FDA-BD47-01D14F87863F}" type="pres">
      <dgm:prSet presAssocID="{3047AAFC-BE78-4046-AFF8-247D85E87BF7}" presName="sibTrans" presStyleCnt="0"/>
      <dgm:spPr/>
    </dgm:pt>
    <dgm:pt modelId="{AC6971AA-EB9B-43FC-AA4A-3667D8840C15}" type="pres">
      <dgm:prSet presAssocID="{027D3DE2-F2D3-4AEC-955E-D0C13CD6F0DD}" presName="compNode" presStyleCnt="0"/>
      <dgm:spPr/>
    </dgm:pt>
    <dgm:pt modelId="{30F25B1F-5247-4B01-A07E-C05895440AEF}" type="pres">
      <dgm:prSet presAssocID="{027D3DE2-F2D3-4AEC-955E-D0C13CD6F0DD}" presName="bgRect" presStyleLbl="bgShp" presStyleIdx="2" presStyleCnt="4" custScaleY="152628"/>
      <dgm:spPr/>
    </dgm:pt>
    <dgm:pt modelId="{D7A377D4-0913-47A8-8629-0DCD3C2E3805}" type="pres">
      <dgm:prSet presAssocID="{027D3DE2-F2D3-4AEC-955E-D0C13CD6F0D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2BDC5980-96D4-48D8-8454-F111120934E0}" type="pres">
      <dgm:prSet presAssocID="{027D3DE2-F2D3-4AEC-955E-D0C13CD6F0DD}" presName="spaceRect" presStyleCnt="0"/>
      <dgm:spPr/>
    </dgm:pt>
    <dgm:pt modelId="{BBE4DFAB-966A-47F3-BD5F-75688D5ECCE9}" type="pres">
      <dgm:prSet presAssocID="{027D3DE2-F2D3-4AEC-955E-D0C13CD6F0DD}" presName="parTx" presStyleLbl="revTx" presStyleIdx="2" presStyleCnt="4">
        <dgm:presLayoutVars>
          <dgm:chMax val="0"/>
          <dgm:chPref val="0"/>
        </dgm:presLayoutVars>
      </dgm:prSet>
      <dgm:spPr/>
    </dgm:pt>
    <dgm:pt modelId="{72403CA0-BEF4-4D6F-BE6F-A4CB3D82F80B}" type="pres">
      <dgm:prSet presAssocID="{2B033F52-397E-490A-AC9C-574FE8580A64}" presName="sibTrans" presStyleCnt="0"/>
      <dgm:spPr/>
    </dgm:pt>
    <dgm:pt modelId="{6976FE0E-2CD5-4665-8D81-FE756CA28FCC}" type="pres">
      <dgm:prSet presAssocID="{EAB82611-B800-467B-B26D-70F2EC763135}" presName="compNode" presStyleCnt="0"/>
      <dgm:spPr/>
    </dgm:pt>
    <dgm:pt modelId="{5287CAD5-57D7-4C4C-B5E6-B72116E119BF}" type="pres">
      <dgm:prSet presAssocID="{EAB82611-B800-467B-B26D-70F2EC763135}" presName="bgRect" presStyleLbl="bgShp" presStyleIdx="3" presStyleCnt="4" custScaleY="247038"/>
      <dgm:spPr/>
    </dgm:pt>
    <dgm:pt modelId="{65624F1B-DDED-4559-AC6B-006DAA556F94}" type="pres">
      <dgm:prSet presAssocID="{EAB82611-B800-467B-B26D-70F2EC76313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441D4AB1-2C41-4D5B-87F2-056CEE52DDDB}" type="pres">
      <dgm:prSet presAssocID="{EAB82611-B800-467B-B26D-70F2EC763135}" presName="spaceRect" presStyleCnt="0"/>
      <dgm:spPr/>
    </dgm:pt>
    <dgm:pt modelId="{2A8464A3-EF27-4728-9233-CA8FC47AC5C0}" type="pres">
      <dgm:prSet presAssocID="{EAB82611-B800-467B-B26D-70F2EC763135}" presName="parTx" presStyleLbl="revTx" presStyleIdx="3" presStyleCnt="4" custScaleX="102648">
        <dgm:presLayoutVars>
          <dgm:chMax val="0"/>
          <dgm:chPref val="0"/>
        </dgm:presLayoutVars>
      </dgm:prSet>
      <dgm:spPr/>
    </dgm:pt>
  </dgm:ptLst>
  <dgm:cxnLst>
    <dgm:cxn modelId="{87CA912C-152E-4F2D-AAB9-D4566A491FE5}" type="presOf" srcId="{1933A844-D453-44E0-A49D-7D297CFCA24A}" destId="{B2BAD217-017C-474F-AA81-C9C89BF6F0E2}" srcOrd="0" destOrd="0" presId="urn:microsoft.com/office/officeart/2018/2/layout/IconVerticalSolidList"/>
    <dgm:cxn modelId="{57910935-A255-454A-AA9A-BE1AD70FC1C7}" srcId="{D3B93A99-69D9-436A-9036-F51BD25449E7}" destId="{1933A844-D453-44E0-A49D-7D297CFCA24A}" srcOrd="1" destOrd="0" parTransId="{A0E4C775-150E-48CA-8E9F-34928982F093}" sibTransId="{3047AAFC-BE78-4046-AFF8-247D85E87BF7}"/>
    <dgm:cxn modelId="{4FDEB260-8767-4D8F-AFDD-3C04DF6D7970}" srcId="{D3B93A99-69D9-436A-9036-F51BD25449E7}" destId="{027D3DE2-F2D3-4AEC-955E-D0C13CD6F0DD}" srcOrd="2" destOrd="0" parTransId="{6946E1CF-11BA-4CE0-9B04-DA55CA945D12}" sibTransId="{2B033F52-397E-490A-AC9C-574FE8580A64}"/>
    <dgm:cxn modelId="{09922D69-670C-4940-B72F-1663149947A1}" type="presOf" srcId="{15E91B16-ED2B-4A5B-B8F8-F82CD0D222E2}" destId="{2E65AD20-1A20-46D0-904F-B0199D7F0F33}" srcOrd="0" destOrd="0" presId="urn:microsoft.com/office/officeart/2018/2/layout/IconVerticalSolidList"/>
    <dgm:cxn modelId="{E43BAD6A-F4D3-47A8-ABF6-F8BAA40FD4B3}" type="presOf" srcId="{EAB82611-B800-467B-B26D-70F2EC763135}" destId="{2A8464A3-EF27-4728-9233-CA8FC47AC5C0}" srcOrd="0" destOrd="0" presId="urn:microsoft.com/office/officeart/2018/2/layout/IconVerticalSolidList"/>
    <dgm:cxn modelId="{B2BDCA58-ACF9-4F7E-ABDF-67E926DDE324}" type="presOf" srcId="{D3B93A99-69D9-436A-9036-F51BD25449E7}" destId="{06155CF6-0B61-4A49-8ED9-2282E530FBBC}" srcOrd="0" destOrd="0" presId="urn:microsoft.com/office/officeart/2018/2/layout/IconVerticalSolidList"/>
    <dgm:cxn modelId="{F48492A7-18FD-43C5-B586-467CF70B946A}" type="presOf" srcId="{027D3DE2-F2D3-4AEC-955E-D0C13CD6F0DD}" destId="{BBE4DFAB-966A-47F3-BD5F-75688D5ECCE9}" srcOrd="0" destOrd="0" presId="urn:microsoft.com/office/officeart/2018/2/layout/IconVerticalSolidList"/>
    <dgm:cxn modelId="{B8C4E1B1-73A1-48E4-9EA8-BD6F33B7996D}" srcId="{D3B93A99-69D9-436A-9036-F51BD25449E7}" destId="{15E91B16-ED2B-4A5B-B8F8-F82CD0D222E2}" srcOrd="0" destOrd="0" parTransId="{60284D49-384C-4BC2-92A6-779405BCB9F3}" sibTransId="{595EFE52-8308-412F-AD5A-447F4029FD61}"/>
    <dgm:cxn modelId="{98EB66CB-CF8D-43B4-BE48-B2E3D92C0DCB}" srcId="{D3B93A99-69D9-436A-9036-F51BD25449E7}" destId="{EAB82611-B800-467B-B26D-70F2EC763135}" srcOrd="3" destOrd="0" parTransId="{5AD016B5-3D3B-4B48-930D-D3410FD3A6BE}" sibTransId="{FD15812B-03D3-46E2-B5A7-8BEBCCA76139}"/>
    <dgm:cxn modelId="{1DE6FC22-E8EF-438B-BD72-F49B3CDC0D30}" type="presParOf" srcId="{06155CF6-0B61-4A49-8ED9-2282E530FBBC}" destId="{AE7047E4-C0B4-42D1-A0D2-71D593B4D4D1}" srcOrd="0" destOrd="0" presId="urn:microsoft.com/office/officeart/2018/2/layout/IconVerticalSolidList"/>
    <dgm:cxn modelId="{9380BA8A-4AAF-4BDA-B76A-0AE0F7A79F73}" type="presParOf" srcId="{AE7047E4-C0B4-42D1-A0D2-71D593B4D4D1}" destId="{0CDEB3A0-4736-4CF8-BA9C-D22820D222B9}" srcOrd="0" destOrd="0" presId="urn:microsoft.com/office/officeart/2018/2/layout/IconVerticalSolidList"/>
    <dgm:cxn modelId="{E58205DF-B64C-44B6-89A0-7760FC94098B}" type="presParOf" srcId="{AE7047E4-C0B4-42D1-A0D2-71D593B4D4D1}" destId="{2E7165D1-CF0C-40A8-93E4-3D78C66F5F20}" srcOrd="1" destOrd="0" presId="urn:microsoft.com/office/officeart/2018/2/layout/IconVerticalSolidList"/>
    <dgm:cxn modelId="{D89C67BB-C5B1-4228-A864-C0FBB5AEA18D}" type="presParOf" srcId="{AE7047E4-C0B4-42D1-A0D2-71D593B4D4D1}" destId="{C90C274A-088B-42AE-A9DD-FA9E0516A85A}" srcOrd="2" destOrd="0" presId="urn:microsoft.com/office/officeart/2018/2/layout/IconVerticalSolidList"/>
    <dgm:cxn modelId="{39B8C490-648C-47A6-AADD-F61532D66E4A}" type="presParOf" srcId="{AE7047E4-C0B4-42D1-A0D2-71D593B4D4D1}" destId="{2E65AD20-1A20-46D0-904F-B0199D7F0F33}" srcOrd="3" destOrd="0" presId="urn:microsoft.com/office/officeart/2018/2/layout/IconVerticalSolidList"/>
    <dgm:cxn modelId="{9B5C2BDD-0B0B-459D-B307-6B92822E0B1B}" type="presParOf" srcId="{06155CF6-0B61-4A49-8ED9-2282E530FBBC}" destId="{4DE8A5A5-5369-4101-AFCD-064CE2293EF7}" srcOrd="1" destOrd="0" presId="urn:microsoft.com/office/officeart/2018/2/layout/IconVerticalSolidList"/>
    <dgm:cxn modelId="{6815F6F7-4BBF-43CA-8D33-4C786F02ED53}" type="presParOf" srcId="{06155CF6-0B61-4A49-8ED9-2282E530FBBC}" destId="{99F6B105-A99B-4EAA-9B61-BAA4D301630D}" srcOrd="2" destOrd="0" presId="urn:microsoft.com/office/officeart/2018/2/layout/IconVerticalSolidList"/>
    <dgm:cxn modelId="{50923A35-0183-4FDF-94DD-73D09B957847}" type="presParOf" srcId="{99F6B105-A99B-4EAA-9B61-BAA4D301630D}" destId="{805B4116-8872-409C-9BBD-1612E432A217}" srcOrd="0" destOrd="0" presId="urn:microsoft.com/office/officeart/2018/2/layout/IconVerticalSolidList"/>
    <dgm:cxn modelId="{7AB54255-EC1B-4C41-87EF-F3B629C2269A}" type="presParOf" srcId="{99F6B105-A99B-4EAA-9B61-BAA4D301630D}" destId="{8B9DC135-1D47-4E72-B55A-66A8F00D5928}" srcOrd="1" destOrd="0" presId="urn:microsoft.com/office/officeart/2018/2/layout/IconVerticalSolidList"/>
    <dgm:cxn modelId="{6BE8FFFC-147A-4820-821D-F64CD2A277E8}" type="presParOf" srcId="{99F6B105-A99B-4EAA-9B61-BAA4D301630D}" destId="{C64A9A89-87EF-494E-AC5C-04EE2B5A7119}" srcOrd="2" destOrd="0" presId="urn:microsoft.com/office/officeart/2018/2/layout/IconVerticalSolidList"/>
    <dgm:cxn modelId="{C658F28C-3E38-4A13-8A6A-4E3A1E3268A8}" type="presParOf" srcId="{99F6B105-A99B-4EAA-9B61-BAA4D301630D}" destId="{B2BAD217-017C-474F-AA81-C9C89BF6F0E2}" srcOrd="3" destOrd="0" presId="urn:microsoft.com/office/officeart/2018/2/layout/IconVerticalSolidList"/>
    <dgm:cxn modelId="{5E40C30C-169C-4EF3-82D6-EBE18BA1BD53}" type="presParOf" srcId="{06155CF6-0B61-4A49-8ED9-2282E530FBBC}" destId="{E980CCF9-235F-4FDA-BD47-01D14F87863F}" srcOrd="3" destOrd="0" presId="urn:microsoft.com/office/officeart/2018/2/layout/IconVerticalSolidList"/>
    <dgm:cxn modelId="{2DA245F8-1134-4C0C-9259-FE44801A6E9E}" type="presParOf" srcId="{06155CF6-0B61-4A49-8ED9-2282E530FBBC}" destId="{AC6971AA-EB9B-43FC-AA4A-3667D8840C15}" srcOrd="4" destOrd="0" presId="urn:microsoft.com/office/officeart/2018/2/layout/IconVerticalSolidList"/>
    <dgm:cxn modelId="{036BF251-7DCF-4C48-8F52-38C60C144EBD}" type="presParOf" srcId="{AC6971AA-EB9B-43FC-AA4A-3667D8840C15}" destId="{30F25B1F-5247-4B01-A07E-C05895440AEF}" srcOrd="0" destOrd="0" presId="urn:microsoft.com/office/officeart/2018/2/layout/IconVerticalSolidList"/>
    <dgm:cxn modelId="{8333B056-D0ED-43E5-9E14-85935EA549CC}" type="presParOf" srcId="{AC6971AA-EB9B-43FC-AA4A-3667D8840C15}" destId="{D7A377D4-0913-47A8-8629-0DCD3C2E3805}" srcOrd="1" destOrd="0" presId="urn:microsoft.com/office/officeart/2018/2/layout/IconVerticalSolidList"/>
    <dgm:cxn modelId="{C2608E9B-E44A-4A5A-830E-9D8A93FE0FD7}" type="presParOf" srcId="{AC6971AA-EB9B-43FC-AA4A-3667D8840C15}" destId="{2BDC5980-96D4-48D8-8454-F111120934E0}" srcOrd="2" destOrd="0" presId="urn:microsoft.com/office/officeart/2018/2/layout/IconVerticalSolidList"/>
    <dgm:cxn modelId="{0B11867D-8680-4DB6-84F1-0C5CF15A9585}" type="presParOf" srcId="{AC6971AA-EB9B-43FC-AA4A-3667D8840C15}" destId="{BBE4DFAB-966A-47F3-BD5F-75688D5ECCE9}" srcOrd="3" destOrd="0" presId="urn:microsoft.com/office/officeart/2018/2/layout/IconVerticalSolidList"/>
    <dgm:cxn modelId="{5FD12E91-D178-4783-BE19-C9F5B62147A7}" type="presParOf" srcId="{06155CF6-0B61-4A49-8ED9-2282E530FBBC}" destId="{72403CA0-BEF4-4D6F-BE6F-A4CB3D82F80B}" srcOrd="5" destOrd="0" presId="urn:microsoft.com/office/officeart/2018/2/layout/IconVerticalSolidList"/>
    <dgm:cxn modelId="{867C584C-4529-4A87-BE9E-D587E309B5A5}" type="presParOf" srcId="{06155CF6-0B61-4A49-8ED9-2282E530FBBC}" destId="{6976FE0E-2CD5-4665-8D81-FE756CA28FCC}" srcOrd="6" destOrd="0" presId="urn:microsoft.com/office/officeart/2018/2/layout/IconVerticalSolidList"/>
    <dgm:cxn modelId="{17699E12-4FA2-4D36-AAE5-39A38E18555C}" type="presParOf" srcId="{6976FE0E-2CD5-4665-8D81-FE756CA28FCC}" destId="{5287CAD5-57D7-4C4C-B5E6-B72116E119BF}" srcOrd="0" destOrd="0" presId="urn:microsoft.com/office/officeart/2018/2/layout/IconVerticalSolidList"/>
    <dgm:cxn modelId="{5C40DA36-A29A-4CB9-AAAA-B8CCAFC8647A}" type="presParOf" srcId="{6976FE0E-2CD5-4665-8D81-FE756CA28FCC}" destId="{65624F1B-DDED-4559-AC6B-006DAA556F94}" srcOrd="1" destOrd="0" presId="urn:microsoft.com/office/officeart/2018/2/layout/IconVerticalSolidList"/>
    <dgm:cxn modelId="{9B0601DF-42C7-46E8-9E47-1517BD9CD205}" type="presParOf" srcId="{6976FE0E-2CD5-4665-8D81-FE756CA28FCC}" destId="{441D4AB1-2C41-4D5B-87F2-056CEE52DDDB}" srcOrd="2" destOrd="0" presId="urn:microsoft.com/office/officeart/2018/2/layout/IconVerticalSolidList"/>
    <dgm:cxn modelId="{9AAA59A5-89CC-4014-8333-8F7F2B846B4A}" type="presParOf" srcId="{6976FE0E-2CD5-4665-8D81-FE756CA28FCC}" destId="{2A8464A3-EF27-4728-9233-CA8FC47AC5C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13392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405964" y="1146728"/>
          <a:ext cx="751357" cy="751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70695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706959" y="874685"/>
        <a:ext cx="3053544" cy="1295443"/>
      </dsp:txXfrm>
    </dsp:sp>
    <dsp:sp modelId="{63A3B17D-07DC-456E-A05A-49DCCB953724}">
      <dsp:nvSpPr>
        <dsp:cNvPr id="0" name=""/>
        <dsp:cNvSpPr/>
      </dsp:nvSpPr>
      <dsp:spPr>
        <a:xfrm>
          <a:off x="529256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5564604" y="1146728"/>
          <a:ext cx="751357" cy="751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686559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follow the agenda as noticed to the public and stay on task.</a:t>
          </a:r>
        </a:p>
      </dsp:txBody>
      <dsp:txXfrm>
        <a:off x="6865599" y="874685"/>
        <a:ext cx="3053544" cy="1295443"/>
      </dsp:txXfrm>
    </dsp:sp>
    <dsp:sp modelId="{32B9B227-73A0-472B-98B4-51AA6536D03A}">
      <dsp:nvSpPr>
        <dsp:cNvPr id="0" name=""/>
        <dsp:cNvSpPr/>
      </dsp:nvSpPr>
      <dsp:spPr>
        <a:xfrm>
          <a:off x="13392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405964" y="3331139"/>
          <a:ext cx="751357" cy="751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70695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invite and welcome contributions of every member and listen to each other.</a:t>
          </a:r>
        </a:p>
      </dsp:txBody>
      <dsp:txXfrm>
        <a:off x="1706959" y="3059096"/>
        <a:ext cx="3053544" cy="1295443"/>
      </dsp:txXfrm>
    </dsp:sp>
    <dsp:sp modelId="{8F7ACF33-3DCE-4048-B76C-1F6B05F28B28}">
      <dsp:nvSpPr>
        <dsp:cNvPr id="0" name=""/>
        <dsp:cNvSpPr/>
      </dsp:nvSpPr>
      <dsp:spPr>
        <a:xfrm>
          <a:off x="529256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5564604" y="3331139"/>
          <a:ext cx="751357" cy="7513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686559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respect all ideas and assume good intentions.</a:t>
          </a:r>
        </a:p>
      </dsp:txBody>
      <dsp:txXfrm>
        <a:off x="6865599" y="3059096"/>
        <a:ext cx="3053544" cy="1295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829844" y="-740211"/>
          <a:ext cx="5752583" cy="5752583"/>
        </a:xfrm>
        <a:prstGeom prst="blockArc">
          <a:avLst>
            <a:gd name="adj1" fmla="val 18900000"/>
            <a:gd name="adj2" fmla="val 2700000"/>
            <a:gd name="adj3" fmla="val 375"/>
          </a:avLst>
        </a:pr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83235" y="328443"/>
          <a:ext cx="6524750" cy="65722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1: Data Review</a:t>
          </a:r>
        </a:p>
      </dsp:txBody>
      <dsp:txXfrm>
        <a:off x="483235" y="328443"/>
        <a:ext cx="6524750" cy="657229"/>
      </dsp:txXfrm>
    </dsp:sp>
    <dsp:sp modelId="{C2E29C9B-1B04-4D0F-884B-53184464A0CF}">
      <dsp:nvSpPr>
        <dsp:cNvPr id="0" name=""/>
        <dsp:cNvSpPr/>
      </dsp:nvSpPr>
      <dsp:spPr>
        <a:xfrm>
          <a:off x="105649" y="258908"/>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60040" y="1314458"/>
          <a:ext cx="6147945" cy="657229"/>
        </a:xfrm>
        <a:prstGeom prst="rect">
          <a:avLst/>
        </a:prstGeom>
        <a:gradFill rotWithShape="0">
          <a:gsLst>
            <a:gs pos="0">
              <a:schemeClr val="accent5">
                <a:hueOff val="-1469746"/>
                <a:satOff val="24508"/>
                <a:lumOff val="-588"/>
                <a:alphaOff val="0"/>
                <a:satMod val="103000"/>
                <a:lumMod val="102000"/>
                <a:tint val="94000"/>
              </a:schemeClr>
            </a:gs>
            <a:gs pos="50000">
              <a:schemeClr val="accent5">
                <a:hueOff val="-1469746"/>
                <a:satOff val="24508"/>
                <a:lumOff val="-588"/>
                <a:alphaOff val="0"/>
                <a:satMod val="110000"/>
                <a:lumMod val="100000"/>
                <a:shade val="100000"/>
              </a:schemeClr>
            </a:gs>
            <a:gs pos="100000">
              <a:schemeClr val="accent5">
                <a:hueOff val="-1469746"/>
                <a:satOff val="24508"/>
                <a:lumOff val="-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2: Strategic Plan Review</a:t>
          </a:r>
        </a:p>
      </dsp:txBody>
      <dsp:txXfrm>
        <a:off x="860040" y="1314458"/>
        <a:ext cx="6147945" cy="657229"/>
      </dsp:txXfrm>
    </dsp:sp>
    <dsp:sp modelId="{C62BC85C-B34C-4F35-85DD-EF9C4FBEF2CF}">
      <dsp:nvSpPr>
        <dsp:cNvPr id="0" name=""/>
        <dsp:cNvSpPr/>
      </dsp:nvSpPr>
      <dsp:spPr>
        <a:xfrm>
          <a:off x="449271" y="1232304"/>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1469746"/>
              <a:satOff val="24508"/>
              <a:lumOff val="-58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60040" y="2111772"/>
          <a:ext cx="6147945" cy="1034629"/>
        </a:xfrm>
        <a:prstGeom prst="rect">
          <a:avLst/>
        </a:prstGeom>
        <a:gradFill rotWithShape="0">
          <a:gsLst>
            <a:gs pos="0">
              <a:schemeClr val="accent5">
                <a:hueOff val="-2939492"/>
                <a:satOff val="49016"/>
                <a:lumOff val="-1176"/>
                <a:alphaOff val="0"/>
                <a:satMod val="103000"/>
                <a:lumMod val="102000"/>
                <a:tint val="94000"/>
              </a:schemeClr>
            </a:gs>
            <a:gs pos="50000">
              <a:schemeClr val="accent5">
                <a:hueOff val="-2939492"/>
                <a:satOff val="49016"/>
                <a:lumOff val="-1176"/>
                <a:alphaOff val="0"/>
                <a:satMod val="110000"/>
                <a:lumMod val="100000"/>
                <a:shade val="100000"/>
              </a:schemeClr>
            </a:gs>
            <a:gs pos="100000">
              <a:schemeClr val="accent5">
                <a:hueOff val="-2939492"/>
                <a:satOff val="49016"/>
                <a:lumOff val="-11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1200150" lvl="0" indent="-12001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Step 3: Budget Parameters</a:t>
          </a:r>
        </a:p>
        <a:p>
          <a:pPr marL="1314450" lvl="0" indent="-1714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(Strategic Priorities)</a:t>
          </a:r>
        </a:p>
      </dsp:txBody>
      <dsp:txXfrm>
        <a:off x="860040" y="2111772"/>
        <a:ext cx="6147945" cy="1034629"/>
      </dsp:txXfrm>
    </dsp:sp>
    <dsp:sp modelId="{75410455-6758-4137-A48C-492062AAE167}">
      <dsp:nvSpPr>
        <dsp:cNvPr id="0" name=""/>
        <dsp:cNvSpPr/>
      </dsp:nvSpPr>
      <dsp:spPr>
        <a:xfrm>
          <a:off x="449271" y="2218319"/>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2939492"/>
              <a:satOff val="49016"/>
              <a:lumOff val="-117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83235" y="3286487"/>
          <a:ext cx="6524750" cy="657229"/>
        </a:xfrm>
        <a:prstGeom prst="rect">
          <a:avLst/>
        </a:prstGeom>
        <a:gradFill rotWithShape="0">
          <a:gsLst>
            <a:gs pos="0">
              <a:schemeClr val="accent5">
                <a:hueOff val="-4409238"/>
                <a:satOff val="73524"/>
                <a:lumOff val="-1764"/>
                <a:alphaOff val="0"/>
                <a:satMod val="103000"/>
                <a:lumMod val="102000"/>
                <a:tint val="94000"/>
              </a:schemeClr>
            </a:gs>
            <a:gs pos="50000">
              <a:schemeClr val="accent5">
                <a:hueOff val="-4409238"/>
                <a:satOff val="73524"/>
                <a:lumOff val="-1764"/>
                <a:alphaOff val="0"/>
                <a:satMod val="110000"/>
                <a:lumMod val="100000"/>
                <a:shade val="100000"/>
              </a:schemeClr>
            </a:gs>
            <a:gs pos="100000">
              <a:schemeClr val="accent5">
                <a:hueOff val="-4409238"/>
                <a:satOff val="73524"/>
                <a:lumOff val="-176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4: Budget Choices</a:t>
          </a:r>
        </a:p>
      </dsp:txBody>
      <dsp:txXfrm>
        <a:off x="483235" y="3286487"/>
        <a:ext cx="6524750" cy="657229"/>
      </dsp:txXfrm>
    </dsp:sp>
    <dsp:sp modelId="{A98F9A17-EE34-4534-B6D3-B3E4A48124DD}">
      <dsp:nvSpPr>
        <dsp:cNvPr id="0" name=""/>
        <dsp:cNvSpPr/>
      </dsp:nvSpPr>
      <dsp:spPr>
        <a:xfrm>
          <a:off x="0" y="3149159"/>
          <a:ext cx="821536" cy="821536"/>
        </a:xfrm>
        <a:prstGeom prst="ellipse">
          <a:avLst/>
        </a:prstGeom>
        <a:blipFill rotWithShape="0">
          <a:blip xmlns:r="http://schemas.openxmlformats.org/officeDocument/2006/relationships" r:embed="rId2"/>
          <a:stretch>
            <a:fillRect/>
          </a:stretch>
        </a:blipFill>
        <a:ln w="6350" cap="flat" cmpd="sng" algn="ctr">
          <a:solidFill>
            <a:schemeClr val="accent5">
              <a:hueOff val="-4409238"/>
              <a:satOff val="73524"/>
              <a:lumOff val="-176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328746" y="1426390"/>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232937" y="1711750"/>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sp:txBody>
      <dsp:txXfrm>
        <a:off x="232937" y="1711750"/>
        <a:ext cx="862241" cy="755805"/>
      </dsp:txXfrm>
    </dsp:sp>
    <dsp:sp modelId="{BF36F651-9306-4FAE-98A3-35BD65F0CE8C}">
      <dsp:nvSpPr>
        <dsp:cNvPr id="0" name=""/>
        <dsp:cNvSpPr/>
      </dsp:nvSpPr>
      <dsp:spPr>
        <a:xfrm>
          <a:off x="932491" y="1356077"/>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384298" y="1165192"/>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230150" y="1450552"/>
          <a:ext cx="978919"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2 </a:t>
          </a:r>
          <a:r>
            <a:rPr lang="en-US" sz="1400" b="0" kern="1200">
              <a:solidFill>
                <a:schemeClr val="tx1"/>
              </a:solidFill>
            </a:rPr>
            <a:t>P</a:t>
          </a:r>
          <a:r>
            <a:rPr lang="en-US" sz="1400" b="0" kern="1200"/>
            <a:t>ri</a:t>
          </a:r>
          <a:r>
            <a:rPr lang="en-US" sz="1400" kern="1200"/>
            <a:t>ncipals: Workshop   FY 25 Budget</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17 </a:t>
          </a:r>
          <a:r>
            <a:rPr lang="en-US" sz="1200" kern="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kern="1200">
            <a:solidFill>
              <a:srgbClr val="FF0000"/>
            </a:solidFill>
          </a:endParaRPr>
        </a:p>
      </dsp:txBody>
      <dsp:txXfrm>
        <a:off x="1230150" y="1450552"/>
        <a:ext cx="978919" cy="755805"/>
      </dsp:txXfrm>
    </dsp:sp>
    <dsp:sp modelId="{CF777F59-7D55-4DCB-9264-A6427EA7C9F7}">
      <dsp:nvSpPr>
        <dsp:cNvPr id="0" name=""/>
        <dsp:cNvSpPr/>
      </dsp:nvSpPr>
      <dsp:spPr>
        <a:xfrm>
          <a:off x="1988043" y="1094879"/>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2439850" y="90399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2276027" y="1189355"/>
          <a:ext cx="998268"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3              </a:t>
          </a:r>
          <a:r>
            <a:rPr lang="en-US" sz="1400" kern="1200"/>
            <a:t>GO Team Initial Budget Session: Allocation</a:t>
          </a:r>
        </a:p>
        <a:p>
          <a:pPr marL="0" lvl="0" indent="0" algn="l" defTabSz="711200" rtl="0">
            <a:lnSpc>
              <a:spcPct val="90000"/>
            </a:lnSpc>
            <a:spcBef>
              <a:spcPct val="0"/>
            </a:spcBef>
            <a:spcAft>
              <a:spcPct val="35000"/>
            </a:spcAft>
            <a:buNone/>
          </a:pPr>
          <a:r>
            <a:rPr lang="en-US" sz="1200" kern="1200">
              <a:solidFill>
                <a:srgbClr val="FF0000"/>
              </a:solidFill>
            </a:rPr>
            <a:t>January 17 – </a:t>
          </a:r>
          <a:r>
            <a:rPr lang="en-US" sz="1200" kern="1200">
              <a:solidFill>
                <a:srgbClr val="FF0000"/>
              </a:solidFill>
              <a:latin typeface="Calibri"/>
            </a:rPr>
            <a:t>early February </a:t>
          </a:r>
          <a:endParaRPr lang="en-US" sz="1200" kern="1200"/>
        </a:p>
      </dsp:txBody>
      <dsp:txXfrm>
        <a:off x="2276027" y="1189355"/>
        <a:ext cx="998268" cy="755805"/>
      </dsp:txXfrm>
    </dsp:sp>
    <dsp:sp modelId="{0B6A4153-48F2-495A-8F36-EF367C3A1F65}">
      <dsp:nvSpPr>
        <dsp:cNvPr id="0" name=""/>
        <dsp:cNvSpPr/>
      </dsp:nvSpPr>
      <dsp:spPr>
        <a:xfrm>
          <a:off x="3043595" y="83368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3545427" y="594366"/>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3349076" y="888840"/>
          <a:ext cx="1151773" cy="852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4         </a:t>
          </a:r>
          <a:r>
            <a:rPr lang="en-US" sz="1400" kern="1200"/>
            <a:t> Principals: Associate Supt. Discussions and Review</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kern="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kern="1200">
            <a:solidFill>
              <a:srgbClr val="FF0000"/>
            </a:solidFill>
          </a:endParaRPr>
        </a:p>
      </dsp:txBody>
      <dsp:txXfrm>
        <a:off x="3349076" y="888840"/>
        <a:ext cx="1151773" cy="852669"/>
      </dsp:txXfrm>
    </dsp:sp>
    <dsp:sp modelId="{14D6D005-BE49-4BAB-95C3-4B8C975E012F}">
      <dsp:nvSpPr>
        <dsp:cNvPr id="0" name=""/>
        <dsp:cNvSpPr/>
      </dsp:nvSpPr>
      <dsp:spPr>
        <a:xfrm>
          <a:off x="4149172" y="52405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4571861" y="333168"/>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4450827" y="641369"/>
          <a:ext cx="1093537"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buNone/>
          </a:pPr>
          <a:r>
            <a:rPr lang="en-US" sz="1600" b="1" kern="1200">
              <a:solidFill>
                <a:srgbClr val="000000"/>
              </a:solidFill>
              <a:latin typeface="Arial"/>
              <a:ea typeface="+mn-ea"/>
              <a:cs typeface="+mn-cs"/>
            </a:rPr>
            <a:t>Step 5	</a:t>
          </a:r>
        </a:p>
        <a:p>
          <a:pPr marL="0" lvl="0" indent="0" algn="l" defTabSz="711200">
            <a:lnSpc>
              <a:spcPct val="100000"/>
            </a:lnSpc>
            <a:spcBef>
              <a:spcPct val="0"/>
            </a:spcBef>
            <a:spcAft>
              <a:spcPts val="0"/>
            </a:spcAft>
            <a:buNone/>
          </a:pPr>
          <a:r>
            <a:rPr lang="en-US" sz="1400" kern="1200">
              <a:solidFill>
                <a:srgbClr val="000000">
                  <a:hueOff val="0"/>
                  <a:satOff val="0"/>
                  <a:lumOff val="0"/>
                  <a:alphaOff val="0"/>
                </a:srgbClr>
              </a:solidFill>
              <a:latin typeface="Arial"/>
              <a:ea typeface="+mn-ea"/>
              <a:cs typeface="+mn-cs"/>
            </a:rPr>
            <a:t>GO Team Feedback Session: Draft Budget Presented &amp; Discussed </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sp:txBody>
      <dsp:txXfrm>
        <a:off x="4450827" y="641369"/>
        <a:ext cx="1093537" cy="755805"/>
      </dsp:txXfrm>
    </dsp:sp>
    <dsp:sp modelId="{83CE1626-AB3F-41DF-AF17-CD304E816755}">
      <dsp:nvSpPr>
        <dsp:cNvPr id="0" name=""/>
        <dsp:cNvSpPr/>
      </dsp:nvSpPr>
      <dsp:spPr>
        <a:xfrm>
          <a:off x="5175606" y="262855"/>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5627642" y="71971"/>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5483391" y="356719"/>
          <a:ext cx="1093994"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6               </a:t>
          </a:r>
          <a:r>
            <a:rPr lang="en-US" sz="1400" b="0" kern="1200">
              <a:latin typeface="+mn-lt"/>
            </a:rPr>
            <a:t>Principals:</a:t>
          </a:r>
          <a:r>
            <a:rPr lang="en-US" sz="1600" b="1" kern="1200"/>
            <a:t> </a:t>
          </a:r>
          <a:r>
            <a:rPr lang="en-US" sz="1400" b="0" kern="1200">
              <a:solidFill>
                <a:schemeClr val="tx1"/>
              </a:solidFill>
            </a:rPr>
            <a:t>HR Staffing Conferences Begin</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26–March 1  </a:t>
          </a:r>
          <a:endParaRPr lang="en-US" sz="1200" kern="1200">
            <a:solidFill>
              <a:srgbClr val="FF0000"/>
            </a:solidFill>
          </a:endParaRPr>
        </a:p>
      </dsp:txBody>
      <dsp:txXfrm>
        <a:off x="5483391" y="356719"/>
        <a:ext cx="1093994" cy="755805"/>
      </dsp:txXfrm>
    </dsp:sp>
    <dsp:sp modelId="{8A8BDF46-5CD7-4385-AD19-1595B30DFB05}">
      <dsp:nvSpPr>
        <dsp:cNvPr id="0" name=""/>
        <dsp:cNvSpPr/>
      </dsp:nvSpPr>
      <dsp:spPr>
        <a:xfrm>
          <a:off x="6231387" y="1658"/>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6662058" y="-18922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6556247" y="114703"/>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7      </a:t>
          </a:r>
          <a:r>
            <a:rPr lang="en-US" sz="1400" kern="1200"/>
            <a:t>GO Team Final Budget Approval Meeting</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15 </a:t>
          </a:r>
          <a:endParaRPr lang="en-US" sz="1200" b="1" kern="1200">
            <a:solidFill>
              <a:srgbClr val="FF0000"/>
            </a:solidFill>
          </a:endParaRPr>
        </a:p>
      </dsp:txBody>
      <dsp:txXfrm>
        <a:off x="6556247" y="114703"/>
        <a:ext cx="862241" cy="7558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EB3A0-4736-4CF8-BA9C-D22820D222B9}">
      <dsp:nvSpPr>
        <dsp:cNvPr id="0" name=""/>
        <dsp:cNvSpPr/>
      </dsp:nvSpPr>
      <dsp:spPr>
        <a:xfrm>
          <a:off x="-25524" y="376665"/>
          <a:ext cx="8876157" cy="90775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7165D1-CF0C-40A8-93E4-3D78C66F5F20}">
      <dsp:nvSpPr>
        <dsp:cNvPr id="0" name=""/>
        <dsp:cNvSpPr/>
      </dsp:nvSpPr>
      <dsp:spPr>
        <a:xfrm>
          <a:off x="139498" y="680522"/>
          <a:ext cx="300628" cy="3000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65AD20-1A20-46D0-904F-B0199D7F0F33}">
      <dsp:nvSpPr>
        <dsp:cNvPr id="0" name=""/>
        <dsp:cNvSpPr/>
      </dsp:nvSpPr>
      <dsp:spPr>
        <a:xfrm>
          <a:off x="605149" y="556502"/>
          <a:ext cx="8188121"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a:t>This budget represents an investment plan for our school’s students, employees and the community as a whole.</a:t>
          </a:r>
        </a:p>
      </dsp:txBody>
      <dsp:txXfrm>
        <a:off x="605149" y="556502"/>
        <a:ext cx="8188121" cy="647816"/>
      </dsp:txXfrm>
    </dsp:sp>
    <dsp:sp modelId="{805B4116-8872-409C-9BBD-1612E432A217}">
      <dsp:nvSpPr>
        <dsp:cNvPr id="0" name=""/>
        <dsp:cNvSpPr/>
      </dsp:nvSpPr>
      <dsp:spPr>
        <a:xfrm>
          <a:off x="-25524" y="1446374"/>
          <a:ext cx="8876157" cy="8482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9DC135-1D47-4E72-B55A-66A8F00D5928}">
      <dsp:nvSpPr>
        <dsp:cNvPr id="0" name=""/>
        <dsp:cNvSpPr/>
      </dsp:nvSpPr>
      <dsp:spPr>
        <a:xfrm>
          <a:off x="139498" y="1720484"/>
          <a:ext cx="300628" cy="3000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BAD217-017C-474F-AA81-C9C89BF6F0E2}">
      <dsp:nvSpPr>
        <dsp:cNvPr id="0" name=""/>
        <dsp:cNvSpPr/>
      </dsp:nvSpPr>
      <dsp:spPr>
        <a:xfrm>
          <a:off x="605149" y="1597740"/>
          <a:ext cx="8188121"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a:t>The budget recommendations are tied directly to the school’s strategic vision and direction.</a:t>
          </a:r>
        </a:p>
      </dsp:txBody>
      <dsp:txXfrm>
        <a:off x="605149" y="1597740"/>
        <a:ext cx="8188121" cy="647816"/>
      </dsp:txXfrm>
    </dsp:sp>
    <dsp:sp modelId="{30F25B1F-5247-4B01-A07E-C05895440AEF}">
      <dsp:nvSpPr>
        <dsp:cNvPr id="0" name=""/>
        <dsp:cNvSpPr/>
      </dsp:nvSpPr>
      <dsp:spPr>
        <a:xfrm>
          <a:off x="-25524" y="2456588"/>
          <a:ext cx="8876157" cy="83263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A377D4-0913-47A8-8629-0DCD3C2E3805}">
      <dsp:nvSpPr>
        <dsp:cNvPr id="0" name=""/>
        <dsp:cNvSpPr/>
      </dsp:nvSpPr>
      <dsp:spPr>
        <a:xfrm>
          <a:off x="139498" y="2722883"/>
          <a:ext cx="300628" cy="3000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E4DFAB-966A-47F3-BD5F-75688D5ECCE9}">
      <dsp:nvSpPr>
        <dsp:cNvPr id="0" name=""/>
        <dsp:cNvSpPr/>
      </dsp:nvSpPr>
      <dsp:spPr>
        <a:xfrm>
          <a:off x="605149" y="2600139"/>
          <a:ext cx="8188121"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dirty="0"/>
            <a:t>The proposed budget for the general operations of the school are reflected at $7,414,966</a:t>
          </a:r>
        </a:p>
      </dsp:txBody>
      <dsp:txXfrm>
        <a:off x="605149" y="2600139"/>
        <a:ext cx="8188121" cy="647816"/>
      </dsp:txXfrm>
    </dsp:sp>
    <dsp:sp modelId="{5287CAD5-57D7-4C4C-B5E6-B72116E119BF}">
      <dsp:nvSpPr>
        <dsp:cNvPr id="0" name=""/>
        <dsp:cNvSpPr/>
      </dsp:nvSpPr>
      <dsp:spPr>
        <a:xfrm>
          <a:off x="-25524" y="3451173"/>
          <a:ext cx="8876157" cy="13476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624F1B-DDED-4559-AC6B-006DAA556F94}">
      <dsp:nvSpPr>
        <dsp:cNvPr id="0" name=""/>
        <dsp:cNvSpPr/>
      </dsp:nvSpPr>
      <dsp:spPr>
        <a:xfrm>
          <a:off x="139498" y="3974985"/>
          <a:ext cx="300628" cy="3000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8464A3-EF27-4728-9233-CA8FC47AC5C0}">
      <dsp:nvSpPr>
        <dsp:cNvPr id="0" name=""/>
        <dsp:cNvSpPr/>
      </dsp:nvSpPr>
      <dsp:spPr>
        <a:xfrm>
          <a:off x="496738" y="3852241"/>
          <a:ext cx="8404942"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dirty="0"/>
            <a:t>This investment plan for FY25 accommodates a student population that is projected to be _439 students, which is a increase/decrease of  -11 students from FY24.</a:t>
          </a:r>
        </a:p>
      </dsp:txBody>
      <dsp:txXfrm>
        <a:off x="496738" y="3852241"/>
        <a:ext cx="8404942" cy="64781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44154" cy="467363"/>
          </a:xfrm>
          <a:prstGeom prst="rect">
            <a:avLst/>
          </a:prstGeom>
        </p:spPr>
        <p:txBody>
          <a:bodyPr vert="horz" lIns="92519" tIns="46259" rIns="92519" bIns="46259" rtlCol="0"/>
          <a:lstStyle>
            <a:lvl1pPr algn="l">
              <a:defRPr sz="1200"/>
            </a:lvl1pPr>
          </a:lstStyle>
          <a:p>
            <a:endParaRPr lang="en-US"/>
          </a:p>
        </p:txBody>
      </p:sp>
      <p:sp>
        <p:nvSpPr>
          <p:cNvPr id="3" name="Date Placeholder 2"/>
          <p:cNvSpPr>
            <a:spLocks noGrp="1"/>
          </p:cNvSpPr>
          <p:nvPr>
            <p:ph type="dt" sz="quarter" idx="1"/>
          </p:nvPr>
        </p:nvSpPr>
        <p:spPr>
          <a:xfrm>
            <a:off x="3977333" y="4"/>
            <a:ext cx="3044153" cy="467363"/>
          </a:xfrm>
          <a:prstGeom prst="rect">
            <a:avLst/>
          </a:prstGeom>
        </p:spPr>
        <p:txBody>
          <a:bodyPr vert="horz" lIns="92519" tIns="46259" rIns="92519" bIns="46259" rtlCol="0"/>
          <a:lstStyle>
            <a:lvl1pPr algn="r">
              <a:defRPr sz="1200"/>
            </a:lvl1pPr>
          </a:lstStyle>
          <a:p>
            <a:fld id="{059F52E2-F1DE-46D3-BACC-78119557B962}" type="datetimeFigureOut">
              <a:rPr lang="en-US" smtClean="0"/>
              <a:t>1/30/2024</a:t>
            </a:fld>
            <a:endParaRPr lang="en-US"/>
          </a:p>
        </p:txBody>
      </p:sp>
      <p:sp>
        <p:nvSpPr>
          <p:cNvPr id="4" name="Footer Placeholder 3"/>
          <p:cNvSpPr>
            <a:spLocks noGrp="1"/>
          </p:cNvSpPr>
          <p:nvPr>
            <p:ph type="ftr" sz="quarter" idx="2"/>
          </p:nvPr>
        </p:nvSpPr>
        <p:spPr>
          <a:xfrm>
            <a:off x="6" y="8841740"/>
            <a:ext cx="3044154" cy="467363"/>
          </a:xfrm>
          <a:prstGeom prst="rect">
            <a:avLst/>
          </a:prstGeom>
        </p:spPr>
        <p:txBody>
          <a:bodyPr vert="horz" lIns="92519" tIns="46259" rIns="92519" bIns="46259" rtlCol="0" anchor="b"/>
          <a:lstStyle>
            <a:lvl1pPr algn="l">
              <a:defRPr sz="1200"/>
            </a:lvl1pPr>
          </a:lstStyle>
          <a:p>
            <a:endParaRPr lang="en-US"/>
          </a:p>
        </p:txBody>
      </p:sp>
      <p:sp>
        <p:nvSpPr>
          <p:cNvPr id="5" name="Slide Number Placeholder 4"/>
          <p:cNvSpPr>
            <a:spLocks noGrp="1"/>
          </p:cNvSpPr>
          <p:nvPr>
            <p:ph type="sldNum" sz="quarter" idx="3"/>
          </p:nvPr>
        </p:nvSpPr>
        <p:spPr>
          <a:xfrm>
            <a:off x="3977333" y="8841740"/>
            <a:ext cx="3044153" cy="467363"/>
          </a:xfrm>
          <a:prstGeom prst="rect">
            <a:avLst/>
          </a:prstGeom>
        </p:spPr>
        <p:txBody>
          <a:bodyPr vert="horz" lIns="92519" tIns="46259" rIns="92519" bIns="46259" rtlCol="0" anchor="b"/>
          <a:lstStyle>
            <a:lvl1pPr algn="r">
              <a:defRPr sz="1200"/>
            </a:lvl1pPr>
          </a:lstStyle>
          <a:p>
            <a:fld id="{4FE15C78-6CC8-4FB4-9DD6-3BEF9917CD66}" type="slidenum">
              <a:rPr lang="en-US" smtClean="0"/>
              <a:t>‹#›</a:t>
            </a:fld>
            <a:endParaRPr lang="en-US"/>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43344" cy="467071"/>
          </a:xfrm>
          <a:prstGeom prst="rect">
            <a:avLst/>
          </a:prstGeom>
        </p:spPr>
        <p:txBody>
          <a:bodyPr vert="horz" lIns="93537" tIns="46768" rIns="93537" bIns="46768" rtlCol="0"/>
          <a:lstStyle>
            <a:lvl1pPr algn="l">
              <a:defRPr sz="1200"/>
            </a:lvl1pPr>
          </a:lstStyle>
          <a:p>
            <a:endParaRPr lang="en-US"/>
          </a:p>
        </p:txBody>
      </p:sp>
      <p:sp>
        <p:nvSpPr>
          <p:cNvPr id="3" name="Date Placeholder 2"/>
          <p:cNvSpPr>
            <a:spLocks noGrp="1"/>
          </p:cNvSpPr>
          <p:nvPr>
            <p:ph type="dt" idx="1"/>
          </p:nvPr>
        </p:nvSpPr>
        <p:spPr>
          <a:xfrm>
            <a:off x="3978133" y="0"/>
            <a:ext cx="3043344" cy="467071"/>
          </a:xfrm>
          <a:prstGeom prst="rect">
            <a:avLst/>
          </a:prstGeom>
        </p:spPr>
        <p:txBody>
          <a:bodyPr vert="horz" lIns="93537" tIns="46768" rIns="93537" bIns="46768" rtlCol="0"/>
          <a:lstStyle>
            <a:lvl1pPr algn="r">
              <a:defRPr sz="1200"/>
            </a:lvl1pPr>
          </a:lstStyle>
          <a:p>
            <a:fld id="{7B299F97-F58F-4790-8A4D-46307B570D7F}" type="datetimeFigureOut">
              <a:rPr lang="en-US" smtClean="0"/>
              <a:t>1/30/2024</a:t>
            </a:fld>
            <a:endParaRPr lang="en-US"/>
          </a:p>
        </p:txBody>
      </p:sp>
      <p:sp>
        <p:nvSpPr>
          <p:cNvPr id="4" name="Slide Image Placeholder 3"/>
          <p:cNvSpPr>
            <a:spLocks noGrp="1" noRot="1" noChangeAspect="1"/>
          </p:cNvSpPr>
          <p:nvPr>
            <p:ph type="sldImg" idx="2"/>
          </p:nvPr>
        </p:nvSpPr>
        <p:spPr>
          <a:xfrm>
            <a:off x="720725" y="1165225"/>
            <a:ext cx="5581650" cy="3140075"/>
          </a:xfrm>
          <a:prstGeom prst="rect">
            <a:avLst/>
          </a:prstGeom>
          <a:noFill/>
          <a:ln w="12700">
            <a:solidFill>
              <a:prstClr val="black"/>
            </a:solidFill>
          </a:ln>
        </p:spPr>
        <p:txBody>
          <a:bodyPr vert="horz" lIns="93537" tIns="46768" rIns="93537" bIns="46768" rtlCol="0" anchor="ctr"/>
          <a:lstStyle/>
          <a:p>
            <a:endParaRPr lang="en-US"/>
          </a:p>
        </p:txBody>
      </p:sp>
      <p:sp>
        <p:nvSpPr>
          <p:cNvPr id="5" name="Notes Placeholder 4"/>
          <p:cNvSpPr>
            <a:spLocks noGrp="1"/>
          </p:cNvSpPr>
          <p:nvPr>
            <p:ph type="body" sz="quarter" idx="3"/>
          </p:nvPr>
        </p:nvSpPr>
        <p:spPr>
          <a:xfrm>
            <a:off x="702311" y="4480004"/>
            <a:ext cx="5618480" cy="3665458"/>
          </a:xfrm>
          <a:prstGeom prst="rect">
            <a:avLst/>
          </a:prstGeom>
        </p:spPr>
        <p:txBody>
          <a:bodyPr vert="horz" lIns="93537" tIns="46768" rIns="93537" bIns="467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42034"/>
            <a:ext cx="3043344" cy="467070"/>
          </a:xfrm>
          <a:prstGeom prst="rect">
            <a:avLst/>
          </a:prstGeom>
        </p:spPr>
        <p:txBody>
          <a:bodyPr vert="horz" lIns="93537" tIns="46768" rIns="93537" bIns="46768"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4"/>
            <a:ext cx="3043344" cy="467070"/>
          </a:xfrm>
          <a:prstGeom prst="rect">
            <a:avLst/>
          </a:prstGeom>
        </p:spPr>
        <p:txBody>
          <a:bodyPr vert="horz" lIns="93537" tIns="46768" rIns="93537" bIns="46768" rtlCol="0" anchor="b"/>
          <a:lstStyle>
            <a:lvl1pPr algn="r">
              <a:defRPr sz="1200"/>
            </a:lvl1pPr>
          </a:lstStyle>
          <a:p>
            <a:fld id="{06FECA5B-CB69-434F-96AB-1E7E18E86F8F}" type="slidenum">
              <a:rPr lang="en-US" smtClean="0"/>
              <a:t>‹#›</a:t>
            </a:fld>
            <a:endParaRPr lang="en-US"/>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Good Morning/Afternoon! Today we begin the process of planning our school’s budget for FY23. I know we are all here for the same reason and that is ensuring success for all (enter school name) students. This meeting is to provide an overview of the draft budget and for you to give feedback on the draft budget. </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379408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For FY23, APS is continuing to increase equity within the District and the flexibility principals have in regards to our schools budgeted funds. The new Student Success Funding Model (SSF) allocates dollars to schools based on the number of enrolled students and receives a funding "weight" based on need.  This year, student characteristics were weighted based on:</a:t>
            </a:r>
          </a:p>
          <a:p>
            <a:pPr eaLnBrk="0" hangingPunct="0"/>
            <a:r>
              <a:rPr lang="en-US"/>
              <a:t> </a:t>
            </a:r>
          </a:p>
          <a:p>
            <a:pPr lvl="0" eaLnBrk="0" hangingPunct="0"/>
            <a:r>
              <a:rPr lang="en-US"/>
              <a:t>Grade Level –</a:t>
            </a:r>
          </a:p>
          <a:p>
            <a:pPr lvl="1" eaLnBrk="0" hangingPunct="0"/>
            <a:r>
              <a:rPr lang="en-US"/>
              <a:t>K-12</a:t>
            </a:r>
          </a:p>
          <a:p>
            <a:pPr lvl="0" eaLnBrk="0" hangingPunct="0"/>
            <a:r>
              <a:rPr lang="en-US"/>
              <a:t>Poverty – Weighted for all Direct Certification enrolled students.</a:t>
            </a:r>
          </a:p>
          <a:p>
            <a:pPr lvl="0" eaLnBrk="0" hangingPunct="0"/>
            <a:r>
              <a:rPr lang="en-US"/>
              <a:t>Beginning Performance – Weighted Middle School and High School students entering with beginner’s performance on milestones.</a:t>
            </a:r>
          </a:p>
          <a:p>
            <a:pPr lvl="0" eaLnBrk="0" hangingPunct="0"/>
            <a:r>
              <a:rPr lang="en-US"/>
              <a:t>ESOL – Weighted for all ESOL designated students in order to supplement due to ESOL staff being locked.</a:t>
            </a:r>
          </a:p>
          <a:p>
            <a:pPr lvl="0" eaLnBrk="0" hangingPunct="0"/>
            <a:r>
              <a:rPr lang="en-US"/>
              <a:t>Special Education - Weighted for all Special Education students.</a:t>
            </a:r>
          </a:p>
          <a:p>
            <a:pPr lvl="0" eaLnBrk="0" hangingPunct="0"/>
            <a:r>
              <a:rPr lang="en-US"/>
              <a:t>Gifted – Weighted and measured by number of students in the Gifted Program</a:t>
            </a:r>
          </a:p>
          <a:p>
            <a:pPr lvl="0" eaLnBrk="0" hangingPunct="0"/>
            <a:r>
              <a:rPr lang="en-US"/>
              <a:t>Small School Supplement – Weighted for low enrollment schools</a:t>
            </a:r>
          </a:p>
          <a:p>
            <a:pPr lvl="1" eaLnBrk="0" hangingPunct="0"/>
            <a:r>
              <a:rPr lang="en-US"/>
              <a:t>ES – 500</a:t>
            </a:r>
          </a:p>
          <a:p>
            <a:pPr lvl="1" eaLnBrk="0" hangingPunct="0"/>
            <a:r>
              <a:rPr lang="en-US"/>
              <a:t>MS – 600</a:t>
            </a:r>
          </a:p>
          <a:p>
            <a:pPr lvl="1" eaLnBrk="0" hangingPunct="0"/>
            <a:r>
              <a:rPr lang="en-US"/>
              <a:t>HS – 700</a:t>
            </a:r>
          </a:p>
          <a:p>
            <a:r>
              <a:rPr lang="en-US"/>
              <a:t> </a:t>
            </a:r>
          </a:p>
          <a:p>
            <a:r>
              <a:rPr lang="en-US"/>
              <a:t>As you can see, our projected enrollment for FY23 is _______, we increased/decreased by __________ from last year.</a:t>
            </a:r>
          </a:p>
          <a:p>
            <a:endParaRPr lang="en-US"/>
          </a:p>
          <a:p>
            <a:r>
              <a:rPr lang="en-US"/>
              <a:t>We received the following weights for our student characteristics: </a:t>
            </a:r>
            <a:r>
              <a:rPr lang="en-US" b="1" i="1"/>
              <a:t>(Below is just for the script, principals need to insert their school’s characteristics)</a:t>
            </a:r>
            <a:endParaRPr lang="en-US" sz="1400"/>
          </a:p>
          <a:p>
            <a:r>
              <a:rPr lang="en-US"/>
              <a:t> </a:t>
            </a:r>
            <a:endParaRPr lang="en-US" sz="1400"/>
          </a:p>
          <a:p>
            <a:r>
              <a:rPr lang="en-US"/>
              <a:t>Grade Level</a:t>
            </a:r>
            <a:endParaRPr lang="en-US" sz="1400"/>
          </a:p>
          <a:p>
            <a:r>
              <a:rPr lang="en-US"/>
              <a:t>Poverty</a:t>
            </a:r>
            <a:endParaRPr lang="en-US" sz="1400"/>
          </a:p>
          <a:p>
            <a:r>
              <a:rPr lang="en-US"/>
              <a:t>Special Education</a:t>
            </a:r>
            <a:endParaRPr lang="en-US" sz="1400"/>
          </a:p>
          <a:p>
            <a:r>
              <a:rPr lang="en-US"/>
              <a:t>Gifted</a:t>
            </a:r>
            <a:endParaRPr lang="en-US" sz="1400"/>
          </a:p>
          <a:p>
            <a:r>
              <a:rPr lang="en-US"/>
              <a:t>Gifted Supplement</a:t>
            </a:r>
            <a:endParaRPr lang="en-US" sz="1400"/>
          </a:p>
          <a:p>
            <a:r>
              <a:rPr lang="en-US"/>
              <a:t>ELL</a:t>
            </a:r>
            <a:endParaRPr lang="en-US" sz="1400"/>
          </a:p>
          <a:p>
            <a:r>
              <a:rPr lang="en-US"/>
              <a:t>Small School Supplement</a:t>
            </a:r>
            <a:endParaRPr lang="en-US" sz="1400"/>
          </a:p>
          <a:p>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12</a:t>
            </a:fld>
            <a:endParaRPr lang="en-US"/>
          </a:p>
        </p:txBody>
      </p:sp>
    </p:spTree>
    <p:extLst>
      <p:ext uri="{BB962C8B-B14F-4D97-AF65-F5344CB8AC3E}">
        <p14:creationId xmlns:p14="http://schemas.microsoft.com/office/powerpoint/2010/main" val="12658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In</a:t>
            </a:r>
            <a:r>
              <a:rPr lang="en-US" baseline="0"/>
              <a:t> February, we will meet again to discuss</a:t>
            </a:r>
            <a:r>
              <a:rPr lang="en-US"/>
              <a:t> how the school’s budget has been allocated to support the programmatic needs and FY23 key strategic priorities. </a:t>
            </a:r>
          </a:p>
          <a:p>
            <a:endParaRPr lang="en-US"/>
          </a:p>
          <a:p>
            <a:r>
              <a:rPr lang="en-US"/>
              <a:t>If think we need to continue our budget conversations, we will schedule additional meetings. My goal is to make sure your voices are reflected in our school’s budget.</a:t>
            </a:r>
          </a:p>
          <a:p>
            <a:endParaRPr lang="en-US"/>
          </a:p>
          <a:p>
            <a:pPr lvl="0"/>
            <a:r>
              <a:rPr lang="en-US"/>
              <a:t>I will also be meeting with my Associate Superintendent, program managers and other key leaders to go over our budget and to make sure the school is meeting the standards of service and appropriately staffing.</a:t>
            </a:r>
          </a:p>
          <a:p>
            <a:pPr lvl="0"/>
            <a:endParaRPr lang="en-US"/>
          </a:p>
          <a:p>
            <a:pPr lvl="0"/>
            <a:r>
              <a:rPr lang="en-US"/>
              <a:t>During the week of Feb. 24</a:t>
            </a:r>
            <a:r>
              <a:rPr lang="en-US" baseline="30000"/>
              <a:t>th</a:t>
            </a:r>
            <a:r>
              <a:rPr lang="en-US"/>
              <a:t> -March 2</a:t>
            </a:r>
            <a:r>
              <a:rPr lang="en-US" baseline="30000"/>
              <a:t>nd</a:t>
            </a:r>
            <a:r>
              <a:rPr lang="en-US"/>
              <a:t> , HR Staffing Conferences will be held.  At this meeting, I will present my plan for staff utilization, resource distribution and plan for staffing implications.</a:t>
            </a:r>
          </a:p>
          <a:p>
            <a:pPr lvl="0"/>
            <a:endParaRPr lang="en-US"/>
          </a:p>
          <a:p>
            <a:pPr lvl="0"/>
            <a:r>
              <a:rPr lang="en-US"/>
              <a:t>We will need to approve the budget at the ________ meeting.</a:t>
            </a:r>
          </a:p>
        </p:txBody>
      </p:sp>
      <p:sp>
        <p:nvSpPr>
          <p:cNvPr id="4" name="Slide Number Placeholder 3"/>
          <p:cNvSpPr>
            <a:spLocks noGrp="1"/>
          </p:cNvSpPr>
          <p:nvPr>
            <p:ph type="sldNum" sz="quarter" idx="10"/>
          </p:nvPr>
        </p:nvSpPr>
        <p:spPr/>
        <p:txBody>
          <a:bodyPr/>
          <a:lstStyle/>
          <a:p>
            <a:fld id="{06FECA5B-CB69-434F-96AB-1E7E18E86F8F}" type="slidenum">
              <a:rPr lang="en-US" smtClean="0"/>
              <a:t>13</a:t>
            </a:fld>
            <a:endParaRPr lang="en-US"/>
          </a:p>
        </p:txBody>
      </p:sp>
    </p:spTree>
    <p:extLst>
      <p:ext uri="{BB962C8B-B14F-4D97-AF65-F5344CB8AC3E}">
        <p14:creationId xmlns:p14="http://schemas.microsoft.com/office/powerpoint/2010/main" val="537507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IF YOU FEEL YOUR TEAM IS READY TO APPROVE THE </a:t>
            </a:r>
            <a:r>
              <a:rPr lang="en-US" u="sng"/>
              <a:t>DRAFT</a:t>
            </a:r>
            <a:r>
              <a:rPr lang="en-US"/>
              <a:t> BUDGET, PLEASE DO SO. PLEASE REMIND THEM THAT YOU MAY NEED TO MEET WITH THEM AGAIN, IF THERE ARE CHANGES FROM YOUR MEETINGS WITH DISTRICT LEADERSHIP. LET THEM KNOW YOU WILL KEEP THEM INFORMED!!</a:t>
            </a:r>
          </a:p>
          <a:p>
            <a:r>
              <a:rPr lang="en-US"/>
              <a:t> </a:t>
            </a:r>
          </a:p>
          <a:p>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14</a:t>
            </a:fld>
            <a:endParaRPr lang="en-US"/>
          </a:p>
        </p:txBody>
      </p:sp>
    </p:spTree>
    <p:extLst>
      <p:ext uri="{BB962C8B-B14F-4D97-AF65-F5344CB8AC3E}">
        <p14:creationId xmlns:p14="http://schemas.microsoft.com/office/powerpoint/2010/main" val="862570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Today I will provide an overview of the budget allocations for FY23. We will begin the work of funding the strategic priorities we agreed upon during our strategic review meeting. (IF YOU HAVE NOT DECIDED ON YOUR PRIORITIES, YOU  WILL SAY – WE WILL DECIDE ON OUR PRIORITIES AND THEN DISCUSS ALLOCATING FUNDS TO ADDRESS THOSE PRIORITIES).</a:t>
            </a:r>
          </a:p>
          <a:p>
            <a:endParaRPr lang="en-US"/>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981" indent="-346981">
              <a:lnSpc>
                <a:spcPct val="150000"/>
              </a:lnSpc>
              <a:buFont typeface="Symbol" panose="05050102010706020507" pitchFamily="18" charset="2"/>
              <a:buChar char=""/>
            </a:pPr>
            <a:endParaRPr 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25281" rtl="0" eaLnBrk="1" fontAlgn="auto" latinLnBrk="0" hangingPunct="1">
              <a:lnSpc>
                <a:spcPct val="100000"/>
              </a:lnSpc>
              <a:spcBef>
                <a:spcPts val="0"/>
              </a:spcBef>
              <a:spcAft>
                <a:spcPts val="0"/>
              </a:spcAft>
              <a:buClrTx/>
              <a:buSzTx/>
              <a:buFontTx/>
              <a:buNone/>
              <a:tabLst/>
              <a:defRPr/>
            </a:pPr>
            <a:fld id="{E68C0340-8E58-49E5-8290-EC4D182FC55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5281"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709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You should have a copy of our updated strategic plan </a:t>
            </a:r>
            <a:r>
              <a:rPr lang="en-US" b="1" u="sng"/>
              <a:t>(please make copies to be distributed to team). </a:t>
            </a: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71261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Feel free to copy this slide if you have more than 3 priorities to account for.</a:t>
            </a:r>
          </a:p>
          <a:p>
            <a:pPr defTabSz="925190">
              <a:defRPr/>
            </a:pP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545902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1561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694869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Here’s a few highlights for our budget this year – </a:t>
            </a:r>
            <a:r>
              <a:rPr lang="en-US" i="1" u="sng"/>
              <a:t>read executive summary</a:t>
            </a: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10</a:t>
            </a:fld>
            <a:endParaRPr lang="en-US"/>
          </a:p>
        </p:txBody>
      </p:sp>
    </p:spTree>
    <p:extLst>
      <p:ext uri="{BB962C8B-B14F-4D97-AF65-F5344CB8AC3E}">
        <p14:creationId xmlns:p14="http://schemas.microsoft.com/office/powerpoint/2010/main" val="607912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Additionally, we received money for signature programming, turnaround</a:t>
            </a:r>
            <a:r>
              <a:rPr lang="en-US" baseline="0"/>
              <a:t>, Title I and FTE Allotments. </a:t>
            </a:r>
            <a:endParaRPr lang="en-US"/>
          </a:p>
          <a:p>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11</a:t>
            </a:fld>
            <a:endParaRPr lang="en-US"/>
          </a:p>
        </p:txBody>
      </p:sp>
    </p:spTree>
    <p:extLst>
      <p:ext uri="{BB962C8B-B14F-4D97-AF65-F5344CB8AC3E}">
        <p14:creationId xmlns:p14="http://schemas.microsoft.com/office/powerpoint/2010/main" val="1135714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F74069C-88F8-48B5-8814-06317A2067C5}" type="datetime1">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FF1F2A2-C67B-4981-AD94-747309F8D8E6}" type="datetime1">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52BF9E-6463-434D-8EF8-081B1BFE5BE9}" type="datetime1">
              <a:rPr lang="en-US" smtClean="0">
                <a:solidFill>
                  <a:prstClr val="black">
                    <a:tint val="75000"/>
                  </a:prstClr>
                </a:solidFill>
              </a:rPr>
              <a:t>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4C80A95-A9DB-48DF-B9E4-FADC0CCD30A9}" type="datetime1">
              <a:rPr lang="en-US" smtClean="0">
                <a:solidFill>
                  <a:prstClr val="black">
                    <a:tint val="75000"/>
                  </a:prstClr>
                </a:solidFill>
              </a:rPr>
              <a:t>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D3C5BBF-013D-49A0-8299-37EBF36C5305}" type="datetime1">
              <a:rPr lang="en-US" smtClean="0">
                <a:solidFill>
                  <a:prstClr val="black">
                    <a:tint val="75000"/>
                  </a:prstClr>
                </a:solidFill>
              </a:rPr>
              <a:t>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447800"/>
            <a:ext cx="11582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62984" y="234950"/>
            <a:ext cx="11825816" cy="369332"/>
          </a:xfrm>
        </p:spPr>
        <p:txBody>
          <a:bodyPr/>
          <a:lstStyle>
            <a:lvl1pPr>
              <a:defRPr sz="2400">
                <a:effectLst>
                  <a:outerShdw blurRad="38100" dist="38100" dir="2700000" algn="tl">
                    <a:srgbClr val="000000">
                      <a:alpha val="43137"/>
                    </a:srgbClr>
                  </a:outerShdw>
                </a:effectLst>
              </a:defRPr>
            </a:lvl1pPr>
          </a:lstStyle>
          <a:p>
            <a:r>
              <a:rPr lang="en-US"/>
              <a:t>Click to edit Master title style</a:t>
            </a:r>
          </a:p>
        </p:txBody>
      </p:sp>
      <p:cxnSp>
        <p:nvCxnSpPr>
          <p:cNvPr id="8" name="Straight Connector 7"/>
          <p:cNvCxnSpPr/>
          <p:nvPr userDrawn="1"/>
        </p:nvCxnSpPr>
        <p:spPr>
          <a:xfrm>
            <a:off x="101600" y="609600"/>
            <a:ext cx="118872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87B7B8F-86C7-4C7A-AA7F-EC09E19F55AE}" type="datetime1">
              <a:rPr lang="en-US" smtClean="0">
                <a:solidFill>
                  <a:prstClr val="black">
                    <a:tint val="75000"/>
                  </a:prstClr>
                </a:solidFill>
              </a:rPr>
              <a:t>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669E4A-BB4D-432F-9FA6-725EF4346736}" type="datetime1">
              <a:rPr lang="en-US" smtClean="0">
                <a:solidFill>
                  <a:prstClr val="black">
                    <a:tint val="75000"/>
                  </a:prstClr>
                </a:solidFill>
              </a:rPr>
              <a:t>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282442A-9025-4A2E-8FC3-0DFF0A621E88}" type="datetime1">
              <a:rPr lang="en-US" smtClean="0">
                <a:solidFill>
                  <a:prstClr val="black">
                    <a:tint val="75000"/>
                  </a:prstClr>
                </a:solidFill>
              </a:rPr>
              <a:t>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785101B-11CE-40A1-AE5E-9F6D3B2CFF41}" type="datetime1">
              <a:rPr lang="en-US" smtClean="0">
                <a:solidFill>
                  <a:prstClr val="black">
                    <a:tint val="75000"/>
                  </a:prstClr>
                </a:solidFill>
              </a:rPr>
              <a:t>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E5A4DEB6-440D-4911-9FBD-1CECBD72598A}" type="datetime1">
              <a:rPr lang="en-US" smtClean="0">
                <a:solidFill>
                  <a:prstClr val="black">
                    <a:tint val="75000"/>
                  </a:prstClr>
                </a:solidFill>
              </a:rPr>
              <a:t>1/30/2024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3D1032CB-A36F-4489-A2C4-739711ECE5E7}" type="datetime1">
              <a:rPr lang="en-US" smtClean="0">
                <a:solidFill>
                  <a:prstClr val="black">
                    <a:tint val="75000"/>
                  </a:prstClr>
                </a:solidFill>
              </a:rPr>
              <a:t>1/30/2024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D2483BC-6651-4318-8D04-A985A876A93E}" type="datetime1">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35991B1-7D70-40C5-8E46-901602DB1270}" type="datetime1">
              <a:rPr lang="en-US" smtClean="0">
                <a:solidFill>
                  <a:prstClr val="black">
                    <a:tint val="75000"/>
                  </a:prstClr>
                </a:solidFill>
              </a:rPr>
              <a:t>1/30/2024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45826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D15F06A-3FA2-4788-9C33-08857C3AB286}" type="datetime1">
              <a:rPr lang="en-US" smtClean="0">
                <a:solidFill>
                  <a:prstClr val="black">
                    <a:tint val="75000"/>
                  </a:prstClr>
                </a:solidFill>
              </a:rPr>
              <a:t>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DAFDC10-3F74-43CA-A902-2A4A3CC80EA6}" type="datetime1">
              <a:rPr lang="en-US" smtClean="0">
                <a:solidFill>
                  <a:prstClr val="black">
                    <a:tint val="75000"/>
                  </a:prstClr>
                </a:solidFill>
              </a:rPr>
              <a:t>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849D47B-53B8-4593-A521-8FDE420F3C5A}" type="datetime1">
              <a:rPr lang="en-US" smtClean="0">
                <a:solidFill>
                  <a:prstClr val="black">
                    <a:tint val="75000"/>
                  </a:prstClr>
                </a:solidFill>
              </a:rPr>
              <a:t>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963B803-55C8-49D7-81F8-3C22BF5D689F}" type="datetime1">
              <a:rPr lang="en-US" smtClean="0">
                <a:solidFill>
                  <a:prstClr val="black">
                    <a:tint val="75000"/>
                  </a:prstClr>
                </a:solidFill>
              </a:rPr>
              <a:t>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7668349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10685811"/>
      </p:ext>
    </p:extLst>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162324908"/>
      </p:ext>
    </p:extLst>
  </p:cSld>
  <p:clrMapOvr>
    <a:masterClrMapping/>
  </p:clrMapOvr>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423782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24597285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8E1913-9345-4E9A-9FCB-5729BA9224F7}" type="datetime1">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133967725"/>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090051602"/>
      </p:ext>
    </p:extLst>
  </p:cSld>
  <p:clrMapOvr>
    <a:masterClrMapping/>
  </p:clrMapOvr>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3508913232"/>
      </p:ext>
    </p:extLst>
  </p:cSld>
  <p:clrMapOvr>
    <a:masterClrMapping/>
  </p:clrMapOvr>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50159774"/>
      </p:ext>
    </p:extLst>
  </p:cSld>
  <p:clrMapOvr>
    <a:masterClrMapping/>
  </p:clrMapOvr>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283860053"/>
      </p:ext>
    </p:extLst>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325828"/>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985410745"/>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4087287324"/>
      </p:ext>
    </p:extLst>
  </p:cSld>
  <p:clrMapOvr>
    <a:masterClrMapping/>
  </p:clrMapOvr>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059479412"/>
      </p:ext>
    </p:extLst>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58264785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D5BDE8-FE5A-4FA4-AA9D-5132DC699435}" type="datetime1">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200753"/>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1804418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5783850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87606770"/>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2527825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6103222"/>
      </p:ext>
    </p:extLst>
  </p:cSld>
  <p:clrMapOvr>
    <a:masterClrMapping/>
  </p:clrMapOvr>
  <p:transition spd="slow">
    <p:checke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7096933"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9"/>
            <a:ext cx="9500507"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5"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2"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8">
            <a:extLst>
              <a:ext uri="{FF2B5EF4-FFF2-40B4-BE49-F238E27FC236}">
                <a16:creationId xmlns:a16="http://schemas.microsoft.com/office/drawing/2014/main" id="{58080B3E-915C-2D4C-8608-596E1BFD6387}"/>
              </a:ext>
            </a:extLst>
          </p:cNvPr>
          <p:cNvSpPr/>
          <p:nvPr userDrawn="1"/>
        </p:nvSpPr>
        <p:spPr>
          <a:xfrm>
            <a:off x="2"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8"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7390581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17469"/>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332595575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3"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9"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2"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4" y="2653169"/>
            <a:ext cx="9779183"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7" y="6356352"/>
            <a:ext cx="1604683"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43180876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1"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5" y="1059400"/>
            <a:ext cx="6245912" cy="2387600"/>
          </a:xfrm>
        </p:spPr>
        <p:txBody>
          <a:bodyPr anchor="b">
            <a:noAutofit/>
          </a:bodyPr>
          <a:lstStyle>
            <a:lvl1pPr algn="l">
              <a:defRPr sz="45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5" y="3539077"/>
            <a:ext cx="6245912"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30" y="2207195"/>
            <a:ext cx="3032351" cy="244361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309923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7A603-9F58-4668-BE71-248724430663}" type="datetime1">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18842204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2679574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3"/>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5"/>
            <a:ext cx="9779183"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6493743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2" y="1684338"/>
            <a:ext cx="859455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1" y="519407"/>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4" y="4494213"/>
            <a:ext cx="3511551"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5" y="3399694"/>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80699236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1"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29" y="381000"/>
            <a:ext cx="8401624"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30"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2" y="2426400"/>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1" y="2811646"/>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4"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8" y="242256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30"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2"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1"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4"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8"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5" y="6356352"/>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1"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7" y="1879979"/>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1"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3"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3" y="365150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4" y="4976361"/>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77192477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3"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1"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30"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9"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8"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6"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6"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1"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30"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9"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8"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6"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6"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10478752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4850742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805608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8"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9"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4"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9"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3"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12532054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9"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602040"/>
            <a:ext cx="6220277"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5"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4270985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725F51-049C-4F09-985E-88373BC58708}" type="datetime1">
              <a:rPr lang="en-US" smtClean="0"/>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925239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E462E8-5B08-4F90-A429-1AF4E7113FA1}" type="datetime1">
              <a:rPr lang="en-US" smtClean="0"/>
              <a:t>1/30/2024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737892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9EFB51-FD0A-4911-843D-29D3378DC883}" type="datetime1">
              <a:rPr lang="en-US" smtClean="0"/>
              <a:t>1/30/2024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342D-9088-4396-8C29-95D34B3E713D}" type="datetime1">
              <a:rPr lang="en-US" smtClean="0"/>
              <a:t>1/30/2024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63774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6013E-4F04-4D1B-A048-D9B2B59CFC28}" type="datetime1">
              <a:rPr lang="en-US" smtClean="0"/>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589E54D-4525-4B19-92AB-1F1CDA793166}" type="datetime1">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C9F20-B75A-49AB-8B88-1D5EA6DABFF5}" type="datetime1">
              <a:rPr lang="en-US" smtClean="0"/>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4907C-8252-455A-BC65-F61580EA8D73}" type="datetime1">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726DA-A5B5-49D7-9B12-735498950DA3}" type="datetime1">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2BE29BA-F8F0-4508-A4BE-7F72180E3ABB}" type="datetime1">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7F865CF-A9DB-43E3-ADF8-28E5B1685A28}" type="datetime1">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FE91807-D38D-4528-8CF2-63D388DD1A23}" type="datetime1">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858815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46390AC-3BCF-4C22-A2DB-7990E5A54FFD}" type="datetime1">
              <a:rPr lang="en-US" smtClean="0"/>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8259FE0-F886-4177-8680-0087672F0DBD}" type="datetime1">
              <a:rPr lang="en-US" smtClean="0"/>
              <a:t>1/30/2024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8C4881A-3753-44FC-9558-4D53EA0B3115}" type="datetime1">
              <a:rPr lang="en-US" smtClean="0"/>
              <a:t>1/30/2024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7F6DDC96-0A56-4EC2-A351-5C197C9B424C}" type="datetime1">
              <a:rPr lang="en-US" smtClean="0"/>
              <a:t>1/30/2024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001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AF637B1-5A12-4E31-807A-45ED99814C6F}" type="datetime1">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E122329-9D6C-4DB8-AB35-E1ADA78AF0CC}" type="datetime1">
              <a:rPr lang="en-US" smtClean="0"/>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44F7ADF-1314-41CB-AC5F-F8E1A67EBEF8}" type="datetime1">
              <a:rPr lang="en-US" smtClean="0"/>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27ED441-B249-441C-A420-69A916E4CC25}" type="datetime1">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2E0800E-34A0-4176-B5D0-FB4E9EA59786}" type="datetime1">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4121760-A27C-4DBB-AB7C-A323C9DF147C}" type="datetime1">
              <a:rPr lang="en-US" smtClean="0">
                <a:solidFill>
                  <a:prstClr val="black">
                    <a:tint val="75000"/>
                  </a:prstClr>
                </a:solidFill>
              </a:rPr>
              <a:t>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0CEC284-E82C-4EB1-809B-E5E849B6D56D}" type="datetime1">
              <a:rPr lang="en-US" smtClean="0">
                <a:solidFill>
                  <a:prstClr val="black">
                    <a:tint val="75000"/>
                  </a:prstClr>
                </a:solidFill>
              </a:rPr>
              <a:t>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C43ED1A-5296-484D-A834-AA97962CCE19}" type="datetime1">
              <a:rPr lang="en-US" smtClean="0">
                <a:solidFill>
                  <a:prstClr val="black">
                    <a:tint val="75000"/>
                  </a:prstClr>
                </a:solidFill>
              </a:rPr>
              <a:t>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68845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1C47BC4-0B73-4253-A4D6-DC9E2833E7C7}" type="datetime1">
              <a:rPr lang="en-US" smtClean="0">
                <a:solidFill>
                  <a:prstClr val="black">
                    <a:tint val="75000"/>
                  </a:prstClr>
                </a:solidFill>
              </a:rPr>
              <a:t>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CF0D6C6-7B23-40CA-8C37-357F0B28F17F}" type="datetime1">
              <a:rPr lang="en-US" smtClean="0">
                <a:solidFill>
                  <a:prstClr val="black">
                    <a:tint val="75000"/>
                  </a:prstClr>
                </a:solidFill>
              </a:rPr>
              <a:t>1/30/2024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EE312639-AC78-455B-B901-74D8D19387DC}" type="datetime1">
              <a:rPr lang="en-US" smtClean="0">
                <a:solidFill>
                  <a:prstClr val="black">
                    <a:tint val="75000"/>
                  </a:prstClr>
                </a:solidFill>
              </a:rPr>
              <a:t>1/30/2024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4E86F04-3EBE-40B7-8C0D-DE4CA9498539}" type="datetime1">
              <a:rPr lang="en-US" smtClean="0"/>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04ADB85-7F9B-44BF-BB0E-F147399C7D42}" type="datetime1">
              <a:rPr lang="en-US" smtClean="0">
                <a:solidFill>
                  <a:prstClr val="black">
                    <a:tint val="75000"/>
                  </a:prstClr>
                </a:solidFill>
              </a:rPr>
              <a:t>1/30/2024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23628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756FDB1-E957-4F26-8C5A-1C001FA301F0}" type="datetime1">
              <a:rPr lang="en-US" smtClean="0">
                <a:solidFill>
                  <a:prstClr val="black">
                    <a:tint val="75000"/>
                  </a:prstClr>
                </a:solidFill>
              </a:rPr>
              <a:t>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51D37E9-2468-4ABE-AB05-DD18207AE817}" type="datetime1">
              <a:rPr lang="en-US" smtClean="0">
                <a:solidFill>
                  <a:prstClr val="black">
                    <a:tint val="75000"/>
                  </a:prstClr>
                </a:solidFill>
              </a:rPr>
              <a:t>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CE94586-3ABD-4339-9426-2C512D9BFF87}" type="datetime1">
              <a:rPr lang="en-US" smtClean="0">
                <a:solidFill>
                  <a:prstClr val="black">
                    <a:tint val="75000"/>
                  </a:prstClr>
                </a:solidFill>
              </a:rPr>
              <a:t>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CB1B063-4B04-465A-84B9-A1A68F3F6BB8}" type="datetime1">
              <a:rPr lang="en-US" smtClean="0">
                <a:solidFill>
                  <a:prstClr val="black">
                    <a:tint val="75000"/>
                  </a:prstClr>
                </a:solidFill>
              </a:rPr>
              <a:t>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9849B-CD2E-4E9A-9587-F3F251325C02}" type="datetime1">
              <a:rPr lang="en-US" smtClean="0">
                <a:solidFill>
                  <a:prstClr val="black">
                    <a:tint val="75000"/>
                  </a:prstClr>
                </a:solidFill>
              </a:rPr>
              <a:t>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88FFE9E-47B5-4A17-A7F9-AF64B538EA52}" type="datetime1">
              <a:rPr lang="en-US" smtClean="0">
                <a:solidFill>
                  <a:prstClr val="black">
                    <a:tint val="75000"/>
                  </a:prstClr>
                </a:solidFill>
              </a:rPr>
              <a:t>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E3EED7F-1822-414D-AE25-767B43A35B84}" type="datetime1">
              <a:rPr lang="en-US" smtClean="0">
                <a:solidFill>
                  <a:prstClr val="black">
                    <a:tint val="75000"/>
                  </a:prstClr>
                </a:solidFill>
              </a:rPr>
              <a:t>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12D7628-275D-482F-ABB5-41123B29C2F4}" type="datetime1">
              <a:rPr lang="en-US" smtClean="0">
                <a:solidFill>
                  <a:prstClr val="black">
                    <a:tint val="75000"/>
                  </a:prstClr>
                </a:solidFill>
              </a:rPr>
              <a:t>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D445A7E-C664-4423-A8D8-F765FD3071AC}" type="datetime1">
              <a:rPr lang="en-US" smtClean="0">
                <a:solidFill>
                  <a:prstClr val="black">
                    <a:tint val="75000"/>
                  </a:prstClr>
                </a:solidFill>
              </a:rPr>
              <a:t>1/30/2024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C9C85D9-6FB7-40EF-965F-A1046ADCDD99}" type="datetime1">
              <a:rPr lang="en-US" smtClean="0"/>
              <a:t>1/30/2024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9D7168DB-C706-4D24-9A6B-123E9909724B}" type="datetime1">
              <a:rPr lang="en-US" smtClean="0">
                <a:solidFill>
                  <a:prstClr val="black">
                    <a:tint val="75000"/>
                  </a:prstClr>
                </a:solidFill>
              </a:rPr>
              <a:t>1/30/2024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A59D34F-2793-4406-82CF-547094FF3F4D}" type="datetime1">
              <a:rPr lang="en-US" smtClean="0">
                <a:solidFill>
                  <a:prstClr val="black">
                    <a:tint val="75000"/>
                  </a:prstClr>
                </a:solidFill>
              </a:rPr>
              <a:t>1/30/2024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9392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358F5B-D33E-4151-8A46-504F0DB90E30}" type="datetime1">
              <a:rPr lang="en-US" smtClean="0">
                <a:solidFill>
                  <a:prstClr val="black">
                    <a:tint val="75000"/>
                  </a:prstClr>
                </a:solidFill>
              </a:rPr>
              <a:t>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AFBC2A3-340E-45FA-9D33-A59BE5081A73}" type="datetime1">
              <a:rPr lang="en-US" smtClean="0">
                <a:solidFill>
                  <a:prstClr val="black">
                    <a:tint val="75000"/>
                  </a:prstClr>
                </a:solidFill>
              </a:rPr>
              <a:t>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44F5625-F982-431E-A022-A96D7C87C6D3}" type="datetime1">
              <a:rPr lang="en-US" smtClean="0">
                <a:solidFill>
                  <a:prstClr val="black">
                    <a:tint val="75000"/>
                  </a:prstClr>
                </a:solidFill>
              </a:rPr>
              <a:t>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7A7A11B-55A9-45EA-90B0-A48BEC44034E}" type="datetime1">
              <a:rPr lang="en-US" smtClean="0">
                <a:solidFill>
                  <a:prstClr val="black">
                    <a:tint val="75000"/>
                  </a:prstClr>
                </a:solidFill>
              </a:rPr>
              <a:t>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464926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8A169FF-9855-4085-96FF-D8006A565684}" type="datetime1">
              <a:rPr lang="en-US" smtClean="0">
                <a:solidFill>
                  <a:prstClr val="black">
                    <a:tint val="75000"/>
                  </a:prstClr>
                </a:solidFill>
              </a:rPr>
              <a:t>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57310-EF70-44D4-8755-F5A9BF3F5FB7}" type="datetime1">
              <a:rPr lang="en-US" smtClean="0">
                <a:solidFill>
                  <a:prstClr val="black">
                    <a:tint val="75000"/>
                  </a:prstClr>
                </a:solidFill>
              </a:rPr>
              <a:t>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30D2178-DE1E-4031-94CD-7C7C8C61643A}" type="datetime1">
              <a:rPr lang="en-US" smtClean="0">
                <a:solidFill>
                  <a:prstClr val="black">
                    <a:tint val="75000"/>
                  </a:prstClr>
                </a:solidFill>
              </a:rPr>
              <a:t>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63ACDC9-FBCE-4943-A3AE-873EA06A62B4}" type="datetime1">
              <a:rPr lang="en-US" smtClean="0"/>
              <a:t>1/30/2024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8DE7A6D-AB74-49C2-82DA-B4AC59E23162}" type="datetime1">
              <a:rPr lang="en-US" smtClean="0">
                <a:solidFill>
                  <a:prstClr val="black">
                    <a:tint val="75000"/>
                  </a:prstClr>
                </a:solidFill>
              </a:rPr>
              <a:t>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736B372D-AC5E-4D5B-B3F2-A70A0CAA81F2}" type="datetime1">
              <a:rPr lang="en-US" smtClean="0">
                <a:solidFill>
                  <a:prstClr val="black">
                    <a:tint val="75000"/>
                  </a:prstClr>
                </a:solidFill>
              </a:rPr>
              <a:t>1/30/2024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FDB02DD4-E8CC-4D08-B942-242171DDD275}" type="datetime1">
              <a:rPr lang="en-US" smtClean="0">
                <a:solidFill>
                  <a:prstClr val="black">
                    <a:tint val="75000"/>
                  </a:prstClr>
                </a:solidFill>
              </a:rPr>
              <a:t>1/30/2024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E2615F5-B4C4-48EB-B9DA-7522D3DBDE3E}" type="datetime1">
              <a:rPr lang="en-US" smtClean="0">
                <a:solidFill>
                  <a:prstClr val="black">
                    <a:tint val="75000"/>
                  </a:prstClr>
                </a:solidFill>
              </a:rPr>
              <a:t>1/30/2024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37913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C2EFCE1-E2AF-483A-A70C-E1A97266A18B}" type="datetime1">
              <a:rPr lang="en-US" smtClean="0">
                <a:solidFill>
                  <a:prstClr val="black">
                    <a:tint val="75000"/>
                  </a:prstClr>
                </a:solidFill>
              </a:rPr>
              <a:t>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DCD0D3E-316B-4065-9453-5D37D5564A50}" type="datetime1">
              <a:rPr lang="en-US" smtClean="0">
                <a:solidFill>
                  <a:prstClr val="black">
                    <a:tint val="75000"/>
                  </a:prstClr>
                </a:solidFill>
              </a:rPr>
              <a:t>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0AF82F7-5E20-4C6A-BE77-BD17BA6AC5B3}" type="datetime1">
              <a:rPr lang="en-US" smtClean="0">
                <a:solidFill>
                  <a:prstClr val="black">
                    <a:tint val="75000"/>
                  </a:prstClr>
                </a:solidFill>
              </a:rPr>
              <a:t>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7A78B7D-F33D-4B0C-AAB5-A99EF4B061F3}" type="datetime1">
              <a:rPr lang="en-US" smtClean="0">
                <a:solidFill>
                  <a:prstClr val="black">
                    <a:tint val="75000"/>
                  </a:prstClr>
                </a:solidFill>
              </a:rPr>
              <a:t>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189407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1014F03-35A4-40AF-A349-9B8AF4F0DD07}" type="datetime1">
              <a:rPr lang="en-US" smtClean="0">
                <a:solidFill>
                  <a:prstClr val="black">
                    <a:tint val="75000"/>
                  </a:prstClr>
                </a:solidFill>
              </a:rPr>
              <a:t>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8CE6E390-EA1F-4B3E-A94B-FC0331EB7320}" type="datetime1">
              <a:rPr lang="en-US" smtClean="0"/>
              <a:t>1/30/2024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84784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FDB2166-B2EC-49A3-A264-B90D608ECC0E}" type="datetime1">
              <a:rPr lang="en-US" smtClean="0">
                <a:solidFill>
                  <a:prstClr val="black">
                    <a:tint val="75000"/>
                  </a:prstClr>
                </a:solidFill>
              </a:rPr>
              <a:t>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AE68F33-01E8-4DD1-9A4E-D6564E76E6E8}" type="datetime1">
              <a:rPr lang="en-US" smtClean="0">
                <a:solidFill>
                  <a:prstClr val="black">
                    <a:tint val="75000"/>
                  </a:prstClr>
                </a:solidFill>
              </a:rPr>
              <a:t>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32D34AD-3563-473D-A8A8-A376547390BB}" type="datetime1">
              <a:rPr lang="en-US" smtClean="0">
                <a:solidFill>
                  <a:prstClr val="black">
                    <a:tint val="75000"/>
                  </a:prstClr>
                </a:solidFill>
              </a:rPr>
              <a:t>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0AC7994-9298-42FE-BB9D-BC4569096611}" type="datetime1">
              <a:rPr lang="en-US" smtClean="0">
                <a:solidFill>
                  <a:prstClr val="black">
                    <a:tint val="75000"/>
                  </a:prstClr>
                </a:solidFill>
              </a:rPr>
              <a:t>1/30/2024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852DB28-30B8-44E1-BD08-851F10F89E25}" type="datetime1">
              <a:rPr lang="en-US" smtClean="0">
                <a:solidFill>
                  <a:prstClr val="black">
                    <a:tint val="75000"/>
                  </a:prstClr>
                </a:solidFill>
              </a:rPr>
              <a:t>1/30/2024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CD818289-C2F5-45E3-B624-666C07A3F316}" type="datetime1">
              <a:rPr lang="en-US" smtClean="0">
                <a:solidFill>
                  <a:prstClr val="black">
                    <a:tint val="75000"/>
                  </a:prstClr>
                </a:solidFill>
              </a:rPr>
              <a:t>1/30/2024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29353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1DB3F4B-CC9E-4DFB-95DD-A50AB4DE1843}" type="datetime1">
              <a:rPr lang="en-US" smtClean="0">
                <a:solidFill>
                  <a:prstClr val="black">
                    <a:tint val="75000"/>
                  </a:prstClr>
                </a:solidFill>
              </a:rPr>
              <a:t>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546DEA0-F4F7-496F-ABC8-2328DC678B8C}" type="datetime1">
              <a:rPr lang="en-US" smtClean="0">
                <a:solidFill>
                  <a:prstClr val="black">
                    <a:tint val="75000"/>
                  </a:prstClr>
                </a:solidFill>
              </a:rPr>
              <a:t>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58E37FB-30A6-4BD8-A37A-0850494C84AF}" type="datetime1">
              <a:rPr lang="en-US" smtClean="0">
                <a:solidFill>
                  <a:prstClr val="black">
                    <a:tint val="75000"/>
                  </a:prstClr>
                </a:solidFill>
              </a:rPr>
              <a:t>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5FB1C7F-EBD1-4FCD-A718-1422D33EB0F8}" type="datetime1">
              <a:rPr lang="en-US" smtClean="0">
                <a:solidFill>
                  <a:prstClr val="black">
                    <a:tint val="75000"/>
                  </a:prstClr>
                </a:solidFill>
              </a:rPr>
              <a:t>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931ECF6-EA9B-4FA1-8F7A-1BED46621E92}" type="datetime1">
              <a:rPr lang="en-US" smtClean="0"/>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2952817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A2D10BE-8B15-4DDB-A88F-E01F45911DF4}" type="datetime1">
              <a:rPr lang="en-US" smtClean="0">
                <a:solidFill>
                  <a:prstClr val="black">
                    <a:tint val="75000"/>
                  </a:prstClr>
                </a:solidFill>
              </a:rPr>
              <a:t>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46AE6E9-0A2D-4C01-9E2D-294BA86EFE68}" type="datetime1">
              <a:rPr lang="en-US" smtClean="0">
                <a:solidFill>
                  <a:prstClr val="black">
                    <a:tint val="75000"/>
                  </a:prstClr>
                </a:solidFill>
              </a:rPr>
              <a:t>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22DB33F-94B9-4D41-91A6-6CD01CF2974E}" type="datetime1">
              <a:rPr lang="en-US" smtClean="0">
                <a:solidFill>
                  <a:prstClr val="black">
                    <a:tint val="75000"/>
                  </a:prstClr>
                </a:solidFill>
              </a:rPr>
              <a:t>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2B6BFD3-FA1A-43DB-A2AB-7D4E92E4AAAA}" type="datetime1">
              <a:rPr lang="en-US" smtClean="0">
                <a:solidFill>
                  <a:prstClr val="black">
                    <a:tint val="75000"/>
                  </a:prstClr>
                </a:solidFill>
              </a:rPr>
              <a:t>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40EE1963-F67F-44A8-8DFB-D2F2E813FAF6}" type="datetime1">
              <a:rPr lang="en-US" smtClean="0">
                <a:solidFill>
                  <a:prstClr val="black">
                    <a:tint val="75000"/>
                  </a:prstClr>
                </a:solidFill>
              </a:rPr>
              <a:t>1/30/2024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42709D5-F6A5-47A5-B122-04652A66FBB3}" type="datetime1">
              <a:rPr lang="en-US" smtClean="0">
                <a:solidFill>
                  <a:prstClr val="black">
                    <a:tint val="75000"/>
                  </a:prstClr>
                </a:solidFill>
              </a:rPr>
              <a:t>1/30/2024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64F49261-6E06-42D1-BD34-DC406886816D}" type="datetime1">
              <a:rPr lang="en-US" smtClean="0">
                <a:solidFill>
                  <a:prstClr val="black">
                    <a:tint val="75000"/>
                  </a:prstClr>
                </a:solidFill>
              </a:rPr>
              <a:t>1/30/2024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14573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90FB482-715F-4F9A-BEB9-FC06BAC4F62F}" type="datetime1">
              <a:rPr lang="en-US" smtClean="0">
                <a:solidFill>
                  <a:prstClr val="black">
                    <a:tint val="75000"/>
                  </a:prstClr>
                </a:solidFill>
              </a:rPr>
              <a:t>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BC93BD0-C219-413B-984E-FA5E995AD817}" type="datetime1">
              <a:rPr lang="en-US" smtClean="0">
                <a:solidFill>
                  <a:prstClr val="black">
                    <a:tint val="75000"/>
                  </a:prstClr>
                </a:solidFill>
              </a:rPr>
              <a:t>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49BACE6-EDD5-4577-AADD-9FFBFFCF7CC8}" type="datetime1">
              <a:rPr lang="en-US" smtClean="0"/>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6D67479-150C-4B20-B565-3574245E06AA}" type="datetime1">
              <a:rPr lang="en-US" smtClean="0">
                <a:solidFill>
                  <a:prstClr val="black">
                    <a:tint val="75000"/>
                  </a:prstClr>
                </a:solidFill>
              </a:rPr>
              <a:t>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DF73AA-B2E6-467D-8A76-5F68FDF66A4C}" type="datetime1">
              <a:rPr lang="en-US" smtClean="0">
                <a:solidFill>
                  <a:prstClr val="black">
                    <a:tint val="75000"/>
                  </a:prstClr>
                </a:solidFill>
              </a:rPr>
              <a:t>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FF30BE1-2EDF-43BD-A6A3-A40F949A07ED}" type="datetime1">
              <a:rPr lang="en-US" smtClean="0">
                <a:solidFill>
                  <a:prstClr val="black">
                    <a:tint val="75000"/>
                  </a:prstClr>
                </a:solidFill>
              </a:rPr>
              <a:t>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0D99C69-EF7D-4CEB-9F3B-E683F47AB1ED}" type="datetime1">
              <a:rPr lang="en-US" smtClean="0">
                <a:solidFill>
                  <a:prstClr val="black">
                    <a:tint val="75000"/>
                  </a:prstClr>
                </a:solidFill>
              </a:rPr>
              <a:t>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8EF5F27-A703-4D3F-8A13-24C42EF01E91}" type="datetime1">
              <a:rPr lang="en-US" smtClean="0">
                <a:solidFill>
                  <a:prstClr val="black">
                    <a:tint val="75000"/>
                  </a:prstClr>
                </a:solidFill>
              </a:rPr>
              <a:t>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23FF70-DD77-49B9-9D8E-125598055643}" type="datetime1">
              <a:rPr lang="en-US" smtClean="0">
                <a:solidFill>
                  <a:prstClr val="black">
                    <a:tint val="75000"/>
                  </a:prstClr>
                </a:solidFill>
              </a:rPr>
              <a:t>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00022304-F89C-4019-B912-3E1630DA1CC9}" type="datetime1">
              <a:rPr lang="en-US" smtClean="0">
                <a:solidFill>
                  <a:prstClr val="black">
                    <a:tint val="75000"/>
                  </a:prstClr>
                </a:solidFill>
              </a:rPr>
              <a:t>1/30/2024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50044CD9-CB65-4EFD-90E1-B0CFBAE25B91}" type="datetime1">
              <a:rPr lang="en-US" smtClean="0">
                <a:solidFill>
                  <a:prstClr val="black">
                    <a:tint val="75000"/>
                  </a:prstClr>
                </a:solidFill>
              </a:rPr>
              <a:t>1/30/2024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132609F-C4D7-44CE-92BF-2B9B3B9179F8}" type="datetime1">
              <a:rPr lang="en-US" smtClean="0">
                <a:solidFill>
                  <a:prstClr val="black">
                    <a:tint val="75000"/>
                  </a:prstClr>
                </a:solidFill>
              </a:rPr>
              <a:t>1/30/2024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2672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030827F-AF46-4EA3-8108-9AAE9EB97DB5}" type="datetime1">
              <a:rPr lang="en-US" smtClean="0">
                <a:solidFill>
                  <a:prstClr val="black">
                    <a:tint val="75000"/>
                  </a:prstClr>
                </a:solidFill>
              </a:rPr>
              <a:t>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5.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21" Type="http://schemas.openxmlformats.org/officeDocument/2006/relationships/slideLayout" Target="../slideLayouts/slideLayout135.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F9FCD-03E4-44FC-B335-0EF1F4B129E5}" type="datetime1">
              <a:rPr lang="en-US" smtClean="0"/>
              <a:t>1/30/2024</a:t>
            </a:fld>
            <a:endParaRPr lang="en-US"/>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AA56-CFFF-4CF8-B0A0-A251967A96D7}" type="datetime1">
              <a:rPr lang="en-US" smtClean="0">
                <a:solidFill>
                  <a:prstClr val="black">
                    <a:tint val="75000"/>
                  </a:prstClr>
                </a:solidFill>
              </a:rPr>
              <a:t>1/30/2024</a:t>
            </a:fld>
            <a:endParaRPr lang="en-US">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716457209"/>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 id="2147484012"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56720838"/>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5120" userDrawn="1">
          <p15:clr>
            <a:srgbClr val="A4A3A4"/>
          </p15:clr>
        </p15:guide>
        <p15:guide id="3" pos="320" userDrawn="1">
          <p15:clr>
            <a:srgbClr val="547EBF"/>
          </p15:clr>
        </p15:guide>
        <p15:guide id="4" orient="horz" pos="240" userDrawn="1">
          <p15:clr>
            <a:srgbClr val="547EBF"/>
          </p15:clr>
        </p15:guide>
        <p15:guide id="5" pos="9920" userDrawn="1">
          <p15:clr>
            <a:srgbClr val="547EBF"/>
          </p15:clr>
        </p15:guide>
        <p15:guide id="6" orient="horz" pos="4080" userDrawn="1">
          <p15:clr>
            <a:srgbClr val="547EBF"/>
          </p15:clr>
        </p15:guide>
        <p15:guide id="7" pos="5280" userDrawn="1">
          <p15:clr>
            <a:srgbClr val="547EBF"/>
          </p15:clr>
        </p15:guide>
        <p15:guide id="8" pos="4960" userDrawn="1">
          <p15:clr>
            <a:srgbClr val="547EBF"/>
          </p15:clr>
        </p15:guide>
        <p15:guide id="9" pos="2816" userDrawn="1">
          <p15:clr>
            <a:srgbClr val="547EBF"/>
          </p15:clr>
        </p15:guide>
        <p15:guide id="10" pos="2464" userDrawn="1">
          <p15:clr>
            <a:srgbClr val="547EBF"/>
          </p15:clr>
        </p15:guide>
        <p15:guide id="11" pos="7424" userDrawn="1">
          <p15:clr>
            <a:srgbClr val="547EBF"/>
          </p15:clr>
        </p15:guide>
        <p15:guide id="12" pos="7776" userDrawn="1">
          <p15:clr>
            <a:srgbClr val="547EBF"/>
          </p15:clr>
        </p15:guide>
        <p15:guide id="13" pos="6624" userDrawn="1">
          <p15:clr>
            <a:srgbClr val="9FCC3B"/>
          </p15:clr>
        </p15:guide>
        <p15:guide id="14" pos="6944" userDrawn="1">
          <p15:clr>
            <a:srgbClr val="9FCC3B"/>
          </p15:clr>
        </p15:guide>
        <p15:guide id="15" pos="3616" userDrawn="1">
          <p15:clr>
            <a:srgbClr val="9FCC3B"/>
          </p15:clr>
        </p15:guide>
        <p15:guide id="16" pos="3296" userDrawn="1">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50BCB-F821-4E7B-8696-A73310E397FB}" type="datetime1">
              <a:rPr lang="en-US" smtClean="0"/>
              <a:t>1/30/2024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21A6-36D9-484D-884F-FF7F5782F158}" type="datetime1">
              <a:rPr lang="en-US" smtClean="0"/>
              <a:t>1/30/2024</a:t>
            </a:fld>
            <a:endParaRPr lang="en-US"/>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A01F3-B8BD-49DA-975B-065DB016DB28}" type="datetime1">
              <a:rPr lang="en-US" smtClean="0">
                <a:solidFill>
                  <a:prstClr val="black">
                    <a:tint val="75000"/>
                  </a:prstClr>
                </a:solidFill>
              </a:rPr>
              <a:t>1/30/2024</a:t>
            </a:fld>
            <a:endParaRPr lang="en-US">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F204A-F327-46CC-A2D8-3C1EA69B6ED1}" type="datetime1">
              <a:rPr lang="en-US" smtClean="0">
                <a:solidFill>
                  <a:prstClr val="black">
                    <a:tint val="75000"/>
                  </a:prstClr>
                </a:solidFill>
              </a:rPr>
              <a:t>1/30/2024</a:t>
            </a:fld>
            <a:endParaRPr lang="en-US">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65B-2726-4A6B-A8F8-2CB440C8886D}" type="datetime1">
              <a:rPr lang="en-US" smtClean="0">
                <a:solidFill>
                  <a:prstClr val="black">
                    <a:tint val="75000"/>
                  </a:prstClr>
                </a:solidFill>
              </a:rPr>
              <a:t>1/30/2024</a:t>
            </a:fld>
            <a:endParaRPr lang="en-US">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E805E-DE9B-4A4C-9E48-73FD3721385F}" type="datetime1">
              <a:rPr lang="en-US" smtClean="0">
                <a:solidFill>
                  <a:prstClr val="black">
                    <a:tint val="75000"/>
                  </a:prstClr>
                </a:solidFill>
              </a:rPr>
              <a:t>1/30/2024</a:t>
            </a:fld>
            <a:endParaRPr lang="en-US">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60B14-D087-400D-A007-4C2D5545EDC0}" type="datetime1">
              <a:rPr lang="en-US" smtClean="0">
                <a:solidFill>
                  <a:prstClr val="black">
                    <a:tint val="75000"/>
                  </a:prstClr>
                </a:solidFill>
              </a:rPr>
              <a:t>1/30/2024</a:t>
            </a:fld>
            <a:endParaRPr lang="en-US">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090F-0A29-47EE-9796-D93E951CE1B3}" type="datetime1">
              <a:rPr lang="en-US" smtClean="0">
                <a:solidFill>
                  <a:prstClr val="black">
                    <a:tint val="75000"/>
                  </a:prstClr>
                </a:solidFill>
              </a:rPr>
              <a:t>1/30/2024</a:t>
            </a:fld>
            <a:endParaRPr lang="en-US">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1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32.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8.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6.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14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17.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40.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40.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66701" y="515547"/>
            <a:ext cx="6696074" cy="768096"/>
          </a:xfrm>
          <a:prstGeom prst="rect">
            <a:avLst/>
          </a:prstGeom>
        </p:spPr>
        <p:txBody>
          <a:bodyPr vert="horz" lIns="91440" tIns="45720" rIns="91440" bIns="45720" rtlCol="0" anchor="t">
            <a:noAutofit/>
          </a:bodyPr>
          <a:lstStyle/>
          <a:p>
            <a:pPr algn="ctr" defTabSz="685800">
              <a:lnSpc>
                <a:spcPct val="90000"/>
              </a:lnSpc>
              <a:spcBef>
                <a:spcPct val="0"/>
              </a:spcBef>
              <a:spcAft>
                <a:spcPts val="600"/>
              </a:spcAft>
            </a:pPr>
            <a:r>
              <a:rPr lang="en-US" sz="2800" b="1" cap="all" dirty="0">
                <a:solidFill>
                  <a:schemeClr val="accent6"/>
                </a:solidFill>
                <a:latin typeface="+mj-lt"/>
                <a:ea typeface="+mj-ea"/>
                <a:cs typeface="+mj-cs"/>
              </a:rPr>
              <a:t>Toomer ES</a:t>
            </a:r>
          </a:p>
        </p:txBody>
      </p:sp>
      <p:pic>
        <p:nvPicPr>
          <p:cNvPr id="5" name="Picture 4"/>
          <p:cNvPicPr>
            <a:picLocks noChangeAspect="1"/>
          </p:cNvPicPr>
          <p:nvPr/>
        </p:nvPicPr>
        <p:blipFill>
          <a:blip r:embed="rId3"/>
          <a:stretch>
            <a:fillRect/>
          </a:stretch>
        </p:blipFill>
        <p:spPr>
          <a:xfrm>
            <a:off x="571500" y="1614262"/>
            <a:ext cx="6534951" cy="4509116"/>
          </a:xfrm>
          <a:prstGeom prst="rect">
            <a:avLst/>
          </a:prstGeom>
          <a:noFill/>
        </p:spPr>
      </p:pic>
      <p:sp>
        <p:nvSpPr>
          <p:cNvPr id="2" name="Slide Number Placeholder 1" hidden="1"/>
          <p:cNvSpPr>
            <a:spLocks noGrp="1"/>
          </p:cNvSpPr>
          <p:nvPr>
            <p:ph type="sldNum" sz="quarter" idx="4294967295"/>
          </p:nvPr>
        </p:nvSpPr>
        <p:spPr>
          <a:xfrm>
            <a:off x="9733026" y="457200"/>
            <a:ext cx="740664" cy="274320"/>
          </a:xfrm>
        </p:spPr>
        <p:txBody>
          <a:bodyPr vert="horz" lIns="91440" tIns="45720" rIns="91440" bIns="45720" rtlCol="0" anchor="ctr">
            <a:normAutofit/>
          </a:bodyPr>
          <a:lstStyle/>
          <a:p>
            <a:pPr>
              <a:spcAft>
                <a:spcPts val="600"/>
              </a:spcAft>
            </a:pPr>
            <a:fld id="{3D6C3DC6-EF6E-8948-BFE6-808D46D584D8}" type="slidenum">
              <a:rPr lang="en-US" smtClean="0"/>
              <a:pPr>
                <a:spcAft>
                  <a:spcPts val="600"/>
                </a:spcAft>
              </a:pPr>
              <a:t>1</a:t>
            </a:fld>
            <a:endParaRPr lang="en-US"/>
          </a:p>
        </p:txBody>
      </p:sp>
    </p:spTree>
    <p:extLst>
      <p:ext uri="{BB962C8B-B14F-4D97-AF65-F5344CB8AC3E}">
        <p14:creationId xmlns:p14="http://schemas.microsoft.com/office/powerpoint/2010/main" val="2315968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664" y="457200"/>
            <a:ext cx="8003286" cy="768096"/>
          </a:xfrm>
        </p:spPr>
        <p:txBody>
          <a:bodyPr anchor="t">
            <a:normAutofit/>
          </a:bodyPr>
          <a:lstStyle/>
          <a:p>
            <a:r>
              <a:rPr lang="en-US" b="1" i="1"/>
              <a:t>Executive Summary</a:t>
            </a:r>
            <a:endParaRPr lang="en-US"/>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10</a:t>
            </a:fld>
            <a:endParaRPr lang="en-US"/>
          </a:p>
        </p:txBody>
      </p:sp>
      <p:graphicFrame>
        <p:nvGraphicFramePr>
          <p:cNvPr id="6" name="Subtitle 2">
            <a:extLst>
              <a:ext uri="{FF2B5EF4-FFF2-40B4-BE49-F238E27FC236}">
                <a16:creationId xmlns:a16="http://schemas.microsoft.com/office/drawing/2014/main" id="{DCD8B65D-52A3-ACBC-3405-CF46D4317870}"/>
              </a:ext>
            </a:extLst>
          </p:cNvPr>
          <p:cNvGraphicFramePr>
            <a:graphicFrameLocks noGrp="1"/>
          </p:cNvGraphicFramePr>
          <p:nvPr>
            <p:ph sz="half" idx="1"/>
            <p:extLst>
              <p:ext uri="{D42A27DB-BD31-4B8C-83A1-F6EECF244321}">
                <p14:modId xmlns:p14="http://schemas.microsoft.com/office/powerpoint/2010/main" val="530923008"/>
              </p:ext>
            </p:extLst>
          </p:nvPr>
        </p:nvGraphicFramePr>
        <p:xfrm>
          <a:off x="2096642" y="1225296"/>
          <a:ext cx="8876157" cy="5175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3640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11</a:t>
            </a:fld>
            <a:endParaRPr lang="en-US">
              <a:solidFill>
                <a:srgbClr val="F5F5F5"/>
              </a:solidFill>
            </a:endParaRPr>
          </a:p>
        </p:txBody>
      </p:sp>
      <p:sp>
        <p:nvSpPr>
          <p:cNvPr id="4" name="Title 1"/>
          <p:cNvSpPr txBox="1">
            <a:spLocks/>
          </p:cNvSpPr>
          <p:nvPr/>
        </p:nvSpPr>
        <p:spPr>
          <a:xfrm>
            <a:off x="1981200" y="588209"/>
            <a:ext cx="8229600" cy="3903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400">
                <a:solidFill>
                  <a:sysClr val="windowText" lastClr="000000"/>
                </a:solidFill>
                <a:latin typeface="Calibri"/>
              </a:rPr>
              <a:t>School Allocation</a:t>
            </a:r>
          </a:p>
        </p:txBody>
      </p:sp>
      <p:pic>
        <p:nvPicPr>
          <p:cNvPr id="7" name="Picture 6">
            <a:extLst>
              <a:ext uri="{FF2B5EF4-FFF2-40B4-BE49-F238E27FC236}">
                <a16:creationId xmlns:a16="http://schemas.microsoft.com/office/drawing/2014/main" id="{D4E0400D-3A16-B740-9C81-6AD5733A758D}"/>
              </a:ext>
            </a:extLst>
          </p:cNvPr>
          <p:cNvPicPr>
            <a:picLocks noChangeAspect="1"/>
          </p:cNvPicPr>
          <p:nvPr/>
        </p:nvPicPr>
        <p:blipFill>
          <a:blip r:embed="rId3"/>
          <a:stretch>
            <a:fillRect/>
          </a:stretch>
        </p:blipFill>
        <p:spPr>
          <a:xfrm>
            <a:off x="2543175" y="166687"/>
            <a:ext cx="7105650" cy="6524625"/>
          </a:xfrm>
          <a:prstGeom prst="rect">
            <a:avLst/>
          </a:prstGeom>
        </p:spPr>
      </p:pic>
    </p:spTree>
    <p:extLst>
      <p:ext uri="{BB962C8B-B14F-4D97-AF65-F5344CB8AC3E}">
        <p14:creationId xmlns:p14="http://schemas.microsoft.com/office/powerpoint/2010/main" val="3009841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12</a:t>
            </a:fld>
            <a:endParaRPr lang="en-US">
              <a:solidFill>
                <a:srgbClr val="F5F5F5"/>
              </a:solidFill>
            </a:endParaRPr>
          </a:p>
        </p:txBody>
      </p:sp>
      <p:sp>
        <p:nvSpPr>
          <p:cNvPr id="4" name="Title 1"/>
          <p:cNvSpPr txBox="1">
            <a:spLocks/>
          </p:cNvSpPr>
          <p:nvPr/>
        </p:nvSpPr>
        <p:spPr>
          <a:xfrm>
            <a:off x="2257502" y="119423"/>
            <a:ext cx="8229600" cy="3903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200" b="1">
                <a:solidFill>
                  <a:schemeClr val="accent2"/>
                </a:solidFill>
                <a:latin typeface="Calibri"/>
              </a:rPr>
              <a:t>School Allocation</a:t>
            </a:r>
          </a:p>
        </p:txBody>
      </p:sp>
      <p:pic>
        <p:nvPicPr>
          <p:cNvPr id="7" name="Picture 6">
            <a:extLst>
              <a:ext uri="{FF2B5EF4-FFF2-40B4-BE49-F238E27FC236}">
                <a16:creationId xmlns:a16="http://schemas.microsoft.com/office/drawing/2014/main" id="{AC5FEF72-A9C7-3E65-BA75-C8762125F5D3}"/>
              </a:ext>
            </a:extLst>
          </p:cNvPr>
          <p:cNvPicPr>
            <a:picLocks noChangeAspect="1"/>
          </p:cNvPicPr>
          <p:nvPr/>
        </p:nvPicPr>
        <p:blipFill>
          <a:blip r:embed="rId3"/>
          <a:stretch>
            <a:fillRect/>
          </a:stretch>
        </p:blipFill>
        <p:spPr>
          <a:xfrm>
            <a:off x="2543175" y="1519237"/>
            <a:ext cx="7105650" cy="3819525"/>
          </a:xfrm>
          <a:prstGeom prst="rect">
            <a:avLst/>
          </a:prstGeom>
        </p:spPr>
      </p:pic>
    </p:spTree>
    <p:extLst>
      <p:ext uri="{BB962C8B-B14F-4D97-AF65-F5344CB8AC3E}">
        <p14:creationId xmlns:p14="http://schemas.microsoft.com/office/powerpoint/2010/main" val="2460890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txBox="1">
            <a:spLocks noGrp="1"/>
          </p:cNvSpPr>
          <p:nvPr>
            <p:ph type="title"/>
          </p:nvPr>
        </p:nvSpPr>
        <p:spPr>
          <a:xfrm>
            <a:off x="1742396" y="171451"/>
            <a:ext cx="7334387" cy="1325563"/>
          </a:xfrm>
        </p:spPr>
        <p:txBody>
          <a:bodyPr rtlCol="0" anchor="b">
            <a:normAutofit/>
          </a:bodyPr>
          <a:lstStyle/>
          <a:p>
            <a:r>
              <a:rPr lang="en-US" sz="6000" b="1"/>
              <a:t>What’s Next?</a:t>
            </a:r>
          </a:p>
        </p:txBody>
      </p:sp>
      <p:sp>
        <p:nvSpPr>
          <p:cNvPr id="3" name="Subtitle 2"/>
          <p:cNvSpPr>
            <a:spLocks noGrp="1"/>
          </p:cNvSpPr>
          <p:nvPr>
            <p:ph type="body" idx="1"/>
          </p:nvPr>
        </p:nvSpPr>
        <p:spPr>
          <a:xfrm>
            <a:off x="657225" y="2295525"/>
            <a:ext cx="9591675" cy="4562475"/>
          </a:xfrm>
        </p:spPr>
        <p:txBody>
          <a:bodyPr>
            <a:normAutofit lnSpcReduction="10000"/>
          </a:bodyPr>
          <a:lstStyle/>
          <a:p>
            <a:pPr marL="342900" indent="-342900">
              <a:buFont typeface="Arial" panose="020B0604020202020204" pitchFamily="34" charset="0"/>
              <a:buChar char="•"/>
            </a:pPr>
            <a:r>
              <a:rPr lang="en-US" sz="2600" b="1">
                <a:solidFill>
                  <a:schemeClr val="tx2">
                    <a:lumMod val="75000"/>
                  </a:schemeClr>
                </a:solidFill>
              </a:rPr>
              <a:t>January</a:t>
            </a:r>
          </a:p>
          <a:p>
            <a:pPr marL="800100" lvl="1" indent="-342900">
              <a:buFont typeface="Arial" panose="020B0604020202020204" pitchFamily="34" charset="0"/>
              <a:buChar char="•"/>
            </a:pPr>
            <a:r>
              <a:rPr lang="en-US" sz="2000">
                <a:solidFill>
                  <a:schemeClr val="bg2">
                    <a:lumMod val="25000"/>
                  </a:schemeClr>
                </a:solidFill>
              </a:rPr>
              <a:t>GO Team Budget Allocation Meeting (Jan. 17</a:t>
            </a:r>
            <a:r>
              <a:rPr lang="en-US" sz="2000" baseline="30000">
                <a:solidFill>
                  <a:schemeClr val="bg2">
                    <a:lumMod val="25000"/>
                  </a:schemeClr>
                </a:solidFill>
              </a:rPr>
              <a:t>th</a:t>
            </a:r>
            <a:r>
              <a:rPr lang="en-US" sz="2000">
                <a:solidFill>
                  <a:schemeClr val="bg2">
                    <a:lumMod val="25000"/>
                  </a:schemeClr>
                </a:solidFill>
              </a:rPr>
              <a:t>-late February)</a:t>
            </a:r>
          </a:p>
          <a:p>
            <a:pPr marL="342900" indent="-342900">
              <a:buFont typeface="Arial" panose="020B0604020202020204" pitchFamily="34" charset="0"/>
              <a:buChar char="•"/>
            </a:pPr>
            <a:r>
              <a:rPr lang="en-US" sz="2600" b="1">
                <a:solidFill>
                  <a:schemeClr val="tx2">
                    <a:lumMod val="75000"/>
                  </a:schemeClr>
                </a:solidFill>
              </a:rPr>
              <a:t>February </a:t>
            </a:r>
          </a:p>
          <a:p>
            <a:pPr marL="800100" lvl="1" indent="-342900">
              <a:buFont typeface="Arial" panose="020B0604020202020204" pitchFamily="34" charset="0"/>
              <a:buChar char="•"/>
            </a:pPr>
            <a:r>
              <a:rPr lang="en-US" sz="2000">
                <a:solidFill>
                  <a:schemeClr val="bg2">
                    <a:lumMod val="25000"/>
                  </a:schemeClr>
                </a:solidFill>
              </a:rPr>
              <a:t>One-on-one Associate Superintendent discussions</a:t>
            </a:r>
          </a:p>
          <a:p>
            <a:pPr marL="800100" lvl="1" indent="-342900">
              <a:buFont typeface="Arial" panose="020B0604020202020204" pitchFamily="34" charset="0"/>
              <a:buChar char="•"/>
            </a:pPr>
            <a:r>
              <a:rPr lang="en-US" sz="2000">
                <a:solidFill>
                  <a:schemeClr val="bg2">
                    <a:lumMod val="25000"/>
                  </a:schemeClr>
                </a:solidFill>
              </a:rPr>
              <a:t>Cluster Planning Session (positions sharing, cluster alignment, etc.)</a:t>
            </a:r>
          </a:p>
          <a:p>
            <a:pPr marL="800100" lvl="1" indent="-342900">
              <a:buFont typeface="Arial" panose="020B0604020202020204" pitchFamily="34" charset="0"/>
              <a:buChar char="•"/>
            </a:pPr>
            <a:r>
              <a:rPr lang="en-US" sz="2000">
                <a:solidFill>
                  <a:schemeClr val="bg2">
                    <a:lumMod val="25000"/>
                  </a:schemeClr>
                </a:solidFill>
              </a:rPr>
              <a:t>Program Manager discussions and approvals</a:t>
            </a:r>
          </a:p>
          <a:p>
            <a:pPr marL="800100" lvl="1" indent="-342900">
              <a:buFont typeface="Arial" panose="020B0604020202020204" pitchFamily="34" charset="0"/>
              <a:buChar char="•"/>
            </a:pPr>
            <a:r>
              <a:rPr lang="en-US" sz="2000">
                <a:solidFill>
                  <a:schemeClr val="bg2">
                    <a:lumMod val="25000"/>
                  </a:schemeClr>
                </a:solidFill>
              </a:rPr>
              <a:t>GO Team Feedback Meeting(s) </a:t>
            </a:r>
            <a:r>
              <a:rPr lang="en-US" sz="2000" b="1">
                <a:solidFill>
                  <a:schemeClr val="bg2">
                    <a:lumMod val="25000"/>
                  </a:schemeClr>
                </a:solidFill>
              </a:rPr>
              <a:t>before</a:t>
            </a:r>
            <a:r>
              <a:rPr lang="en-US" sz="2000">
                <a:solidFill>
                  <a:schemeClr val="bg2">
                    <a:lumMod val="25000"/>
                  </a:schemeClr>
                </a:solidFill>
              </a:rPr>
              <a:t> principal’s staffing conference</a:t>
            </a:r>
          </a:p>
          <a:p>
            <a:pPr marL="800100" lvl="1" indent="-342900">
              <a:buFont typeface="Arial" panose="020B0604020202020204" pitchFamily="34" charset="0"/>
              <a:buChar char="•"/>
            </a:pPr>
            <a:r>
              <a:rPr lang="en-US" sz="2000">
                <a:solidFill>
                  <a:schemeClr val="bg2">
                    <a:lumMod val="25000"/>
                  </a:schemeClr>
                </a:solidFill>
              </a:rPr>
              <a:t>HR Staffing Conferences (February 26 – March 1)</a:t>
            </a:r>
          </a:p>
          <a:p>
            <a:pPr marL="342900" indent="-342900">
              <a:lnSpc>
                <a:spcPct val="160000"/>
              </a:lnSpc>
              <a:buFont typeface="Arial" panose="020B0604020202020204" pitchFamily="34" charset="0"/>
              <a:buChar char="•"/>
            </a:pPr>
            <a:r>
              <a:rPr lang="en-US" sz="2600" b="1">
                <a:solidFill>
                  <a:schemeClr val="tx2">
                    <a:lumMod val="75000"/>
                  </a:schemeClr>
                </a:solidFill>
              </a:rPr>
              <a:t>March</a:t>
            </a:r>
          </a:p>
          <a:p>
            <a:pPr marL="800100" lvl="1" indent="-342900">
              <a:buFont typeface="Arial" panose="020B0604020202020204" pitchFamily="34" charset="0"/>
              <a:buChar char="•"/>
            </a:pPr>
            <a:r>
              <a:rPr lang="en-US" sz="2000">
                <a:solidFill>
                  <a:schemeClr val="bg2">
                    <a:lumMod val="25000"/>
                  </a:schemeClr>
                </a:solidFill>
              </a:rPr>
              <a:t>Final GO Team Approval Meeting (AFTER your school’s Staffing Conference and BEFORE Friday, March 15</a:t>
            </a:r>
            <a:r>
              <a:rPr lang="en-US" sz="2000" baseline="30000">
                <a:solidFill>
                  <a:schemeClr val="bg2">
                    <a:lumMod val="25000"/>
                  </a:schemeClr>
                </a:solidFill>
              </a:rPr>
              <a:t>th</a:t>
            </a:r>
            <a:r>
              <a:rPr lang="en-US" sz="2000">
                <a:solidFill>
                  <a:schemeClr val="bg2">
                    <a:lumMod val="25000"/>
                  </a:schemeClr>
                </a:solidFill>
              </a:rPr>
              <a:t>)</a:t>
            </a:r>
          </a:p>
          <a:p>
            <a:endParaRPr lang="en-US" sz="1500"/>
          </a:p>
        </p:txBody>
      </p:sp>
      <p:sp>
        <p:nvSpPr>
          <p:cNvPr id="2" name="Slide Number Placeholder 1"/>
          <p:cNvSpPr>
            <a:spLocks noGrp="1"/>
          </p:cNvSpPr>
          <p:nvPr>
            <p:ph type="sldNum" sz="quarter" idx="12"/>
          </p:nvPr>
        </p:nvSpPr>
        <p:spPr>
          <a:xfrm>
            <a:off x="9178738" y="6356352"/>
            <a:ext cx="1203512" cy="365125"/>
          </a:xfrm>
        </p:spPr>
        <p:txBody>
          <a:bodyPr anchor="ctr">
            <a:normAutofit/>
          </a:bodyPr>
          <a:lstStyle/>
          <a:p>
            <a:pPr>
              <a:spcAft>
                <a:spcPts val="600"/>
              </a:spcAft>
            </a:pPr>
            <a:fld id="{3D6C3DC6-EF6E-8948-BFE6-808D46D584D8}" type="slidenum">
              <a:rPr lang="en-US" smtClean="0"/>
              <a:pPr>
                <a:spcAft>
                  <a:spcPts val="600"/>
                </a:spcAft>
              </a:pPr>
              <a:t>13</a:t>
            </a:fld>
            <a:endParaRPr lang="en-US"/>
          </a:p>
        </p:txBody>
      </p:sp>
    </p:spTree>
    <p:extLst>
      <p:ext uri="{BB962C8B-B14F-4D97-AF65-F5344CB8AC3E}">
        <p14:creationId xmlns:p14="http://schemas.microsoft.com/office/powerpoint/2010/main" val="4257743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861068"/>
            <a:ext cx="8762999" cy="768096"/>
          </a:xfrm>
        </p:spPr>
        <p:txBody>
          <a:bodyPr>
            <a:noAutofit/>
          </a:bodyPr>
          <a:lstStyle/>
          <a:p>
            <a:pPr algn="ctr"/>
            <a:r>
              <a:rPr lang="en-US" sz="5000"/>
              <a:t>Questions? </a:t>
            </a:r>
          </a:p>
        </p:txBody>
      </p:sp>
      <p:sp>
        <p:nvSpPr>
          <p:cNvPr id="3" name="Content Placeholder 2"/>
          <p:cNvSpPr>
            <a:spLocks noGrp="1"/>
          </p:cNvSpPr>
          <p:nvPr>
            <p:ph idx="1"/>
          </p:nvPr>
        </p:nvSpPr>
        <p:spPr>
          <a:xfrm>
            <a:off x="3429001" y="5253178"/>
            <a:ext cx="8763000" cy="454541"/>
          </a:xfrm>
        </p:spPr>
        <p:txBody>
          <a:bodyPr>
            <a:noAutofit/>
          </a:bodyPr>
          <a:lstStyle/>
          <a:p>
            <a:pPr algn="ctr"/>
            <a:r>
              <a:rPr lang="en-US" sz="2100"/>
              <a:t>Thank you for your time and attention.  </a:t>
            </a:r>
          </a:p>
        </p:txBody>
      </p:sp>
      <p:sp>
        <p:nvSpPr>
          <p:cNvPr id="5" name="Slide Number Placeholder 4"/>
          <p:cNvSpPr>
            <a:spLocks noGrp="1"/>
          </p:cNvSpPr>
          <p:nvPr>
            <p:ph type="sldNum" sz="quarter" idx="12"/>
          </p:nvPr>
        </p:nvSpPr>
        <p:spPr/>
        <p:txBody>
          <a:bodyPr/>
          <a:lstStyle/>
          <a:p>
            <a:fld id="{3D6C3DC6-EF6E-8948-BFE6-808D46D584D8}" type="slidenum">
              <a:rPr lang="en-US" smtClean="0"/>
              <a:t>14</a:t>
            </a:fld>
            <a:endParaRPr lang="en-US"/>
          </a:p>
        </p:txBody>
      </p:sp>
      <p:pic>
        <p:nvPicPr>
          <p:cNvPr id="4" name="Picture 3"/>
          <p:cNvPicPr>
            <a:picLocks noChangeAspect="1"/>
          </p:cNvPicPr>
          <p:nvPr/>
        </p:nvPicPr>
        <p:blipFill>
          <a:blip r:embed="rId3"/>
          <a:stretch>
            <a:fillRect/>
          </a:stretch>
        </p:blipFill>
        <p:spPr>
          <a:xfrm>
            <a:off x="5860255" y="2038089"/>
            <a:ext cx="3900488" cy="2578894"/>
          </a:xfrm>
          <a:prstGeom prst="rect">
            <a:avLst/>
          </a:prstGeom>
        </p:spPr>
      </p:pic>
    </p:spTree>
    <p:extLst>
      <p:ext uri="{BB962C8B-B14F-4D97-AF65-F5344CB8AC3E}">
        <p14:creationId xmlns:p14="http://schemas.microsoft.com/office/powerpoint/2010/main" val="3738565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a:t>Norms</a:t>
            </a:r>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2</a:t>
            </a:fld>
            <a:endParaRPr lang="en-US"/>
          </a:p>
        </p:txBody>
      </p:sp>
      <p:graphicFrame>
        <p:nvGraphicFramePr>
          <p:cNvPr id="6" name="Content Placeholder 2">
            <a:extLst>
              <a:ext uri="{FF2B5EF4-FFF2-40B4-BE49-F238E27FC236}">
                <a16:creationId xmlns:a16="http://schemas.microsoft.com/office/drawing/2014/main" id="{64119F18-171B-44BC-1A34-FB216F4D9923}"/>
              </a:ext>
            </a:extLst>
          </p:cNvPr>
          <p:cNvGraphicFramePr>
            <a:graphicFrameLocks noGrp="1"/>
          </p:cNvGraphicFramePr>
          <p:nvPr>
            <p:ph sz="half" idx="1"/>
            <p:extLst>
              <p:ext uri="{D42A27DB-BD31-4B8C-83A1-F6EECF244321}">
                <p14:modId xmlns:p14="http://schemas.microsoft.com/office/powerpoint/2010/main" val="276249996"/>
              </p:ext>
            </p:extLst>
          </p:nvPr>
        </p:nvGraphicFramePr>
        <p:xfrm>
          <a:off x="1338834" y="1171575"/>
          <a:ext cx="10053066"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696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4248694" y="976866"/>
            <a:ext cx="7066459" cy="1177486"/>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000" b="1">
                <a:solidFill>
                  <a:schemeClr val="bg1"/>
                </a:solidFill>
                <a:latin typeface="Berlin Sans FB Demi" panose="020E0802020502020306" pitchFamily="34" charset="0"/>
              </a:rPr>
              <a:t>YOUR SCHOOL STRATEGIC PLAN…</a:t>
            </a:r>
          </a:p>
          <a:p>
            <a:pPr algn="ctr"/>
            <a:endParaRPr lang="en-US" sz="1600" b="1">
              <a:solidFill>
                <a:schemeClr val="bg1"/>
              </a:solidFill>
              <a:latin typeface="Berlin Sans FB Demi" panose="020E0802020502020306" pitchFamily="34" charset="0"/>
            </a:endParaRPr>
          </a:p>
          <a:p>
            <a:pPr algn="ctr"/>
            <a:r>
              <a:rPr lang="en-US" sz="1600" b="1">
                <a:solidFill>
                  <a:schemeClr val="bg1"/>
                </a:solidFill>
              </a:rPr>
              <a:t>is your roadmap and your role.</a:t>
            </a:r>
          </a:p>
          <a:p>
            <a:pPr algn="ctr"/>
            <a:r>
              <a:rPr lang="en-US" sz="1600" b="1">
                <a:solidFill>
                  <a:schemeClr val="bg1"/>
                </a:solidFill>
              </a:rPr>
              <a:t>It is your direction, your priorities, your vision, your present, your future. </a:t>
            </a:r>
          </a:p>
          <a:p>
            <a:pPr algn="ctr"/>
            <a:endParaRPr lang="en-US" sz="1600" b="1">
              <a:solidFill>
                <a:schemeClr val="bg1"/>
              </a:solidFill>
              <a:latin typeface="Berlin Sans FB Demi" panose="020E0802020502020306" pitchFamily="34" charset="0"/>
            </a:endParaRPr>
          </a:p>
        </p:txBody>
      </p:sp>
      <p:sp>
        <p:nvSpPr>
          <p:cNvPr id="2" name="Title 1"/>
          <p:cNvSpPr>
            <a:spLocks noGrp="1"/>
          </p:cNvSpPr>
          <p:nvPr>
            <p:ph type="title"/>
          </p:nvPr>
        </p:nvSpPr>
        <p:spPr>
          <a:xfrm>
            <a:off x="3371850" y="248714"/>
            <a:ext cx="8820149" cy="625079"/>
          </a:xfrm>
        </p:spPr>
        <p:txBody>
          <a:bodyPr>
            <a:normAutofit/>
          </a:bodyPr>
          <a:lstStyle/>
          <a:p>
            <a:pPr algn="ctr"/>
            <a:r>
              <a:rPr lang="en-US" sz="2600" b="1"/>
              <a:t>GO Team Budget Development Process</a:t>
            </a:r>
          </a:p>
        </p:txBody>
      </p:sp>
      <p:sp>
        <p:nvSpPr>
          <p:cNvPr id="5" name="Slide Number Placeholder 4"/>
          <p:cNvSpPr>
            <a:spLocks noGrp="1"/>
          </p:cNvSpPr>
          <p:nvPr>
            <p:ph type="sldNum" sz="quarter" idx="12"/>
          </p:nvPr>
        </p:nvSpPr>
        <p:spPr>
          <a:xfrm>
            <a:off x="9330991" y="5811680"/>
            <a:ext cx="1600200" cy="273844"/>
          </a:xfrm>
        </p:spPr>
        <p:txBody>
          <a:bodyPr/>
          <a:lstStyle/>
          <a:p>
            <a:fld id="{026F2F96-C52A-46BA-9140-C1728DB7CC36}" type="slidenum">
              <a:rPr lang="en-US" smtClean="0">
                <a:solidFill>
                  <a:schemeClr val="tx2"/>
                </a:solidFill>
              </a:rPr>
              <a:pPr/>
              <a:t>3</a:t>
            </a:fld>
            <a:endParaRPr lang="en-US">
              <a:solidFill>
                <a:schemeClr val="tx2"/>
              </a:solidFill>
            </a:endParaRPr>
          </a:p>
        </p:txBody>
      </p:sp>
      <p:graphicFrame>
        <p:nvGraphicFramePr>
          <p:cNvPr id="3" name="Diagram 2"/>
          <p:cNvGraphicFramePr/>
          <p:nvPr>
            <p:extLst>
              <p:ext uri="{D42A27DB-BD31-4B8C-83A1-F6EECF244321}">
                <p14:modId xmlns:p14="http://schemas.microsoft.com/office/powerpoint/2010/main" val="278190695"/>
              </p:ext>
            </p:extLst>
          </p:nvPr>
        </p:nvGraphicFramePr>
        <p:xfrm>
          <a:off x="4248693" y="2419351"/>
          <a:ext cx="7066460" cy="42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017426">
            <a:off x="3924842" y="4949974"/>
            <a:ext cx="792559" cy="113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662743" y="4487665"/>
            <a:ext cx="1216600" cy="1487222"/>
          </a:xfrm>
          <a:prstGeom prst="rect">
            <a:avLst/>
          </a:prstGeom>
        </p:spPr>
      </p:pic>
      <p:graphicFrame>
        <p:nvGraphicFramePr>
          <p:cNvPr id="12" name="Diagram 11">
            <a:extLst>
              <a:ext uri="{FF2B5EF4-FFF2-40B4-BE49-F238E27FC236}">
                <a16:creationId xmlns:a16="http://schemas.microsoft.com/office/drawing/2014/main" id="{5DB4F5CC-35F9-48D1-AC24-5F92E210AC21}"/>
              </a:ext>
            </a:extLst>
          </p:cNvPr>
          <p:cNvGraphicFramePr/>
          <p:nvPr>
            <p:extLst>
              <p:ext uri="{D42A27DB-BD31-4B8C-83A1-F6EECF244321}">
                <p14:modId xmlns:p14="http://schemas.microsoft.com/office/powerpoint/2010/main" val="3773763274"/>
              </p:ext>
            </p:extLst>
          </p:nvPr>
        </p:nvGraphicFramePr>
        <p:xfrm>
          <a:off x="2312657" y="1638589"/>
          <a:ext cx="7566687" cy="24688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4" descr="Image result for you are he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58464" y="1864170"/>
            <a:ext cx="570059" cy="8315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07293" y="5981275"/>
            <a:ext cx="3405863" cy="253916"/>
          </a:xfrm>
          <a:prstGeom prst="rect">
            <a:avLst/>
          </a:prstGeom>
          <a:ln w="38100">
            <a:solidFill>
              <a:schemeClr val="accent2">
                <a:lumMod val="75000"/>
              </a:schemeClr>
            </a:solidFill>
          </a:ln>
        </p:spPr>
        <p:txBody>
          <a:bodyPr wrap="square">
            <a:spAutoFit/>
          </a:bodyPr>
          <a:lstStyle/>
          <a:p>
            <a:pPr algn="ctr" defTabSz="685800">
              <a:defRPr/>
            </a:pPr>
            <a:r>
              <a:rPr lang="en-US" sz="1050" b="1">
                <a:solidFill>
                  <a:prstClr val="black"/>
                </a:solidFill>
                <a:latin typeface="Calibri"/>
              </a:rPr>
              <a:t>GO Teams are encouraged to have ongoing conversations</a:t>
            </a:r>
          </a:p>
        </p:txBody>
      </p:sp>
      <p:sp>
        <p:nvSpPr>
          <p:cNvPr id="11" name="Title 1"/>
          <p:cNvSpPr txBox="1">
            <a:spLocks/>
          </p:cNvSpPr>
          <p:nvPr/>
        </p:nvSpPr>
        <p:spPr>
          <a:xfrm>
            <a:off x="2032480" y="324575"/>
            <a:ext cx="6556249" cy="83157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a:solidFill>
                  <a:prstClr val="black"/>
                </a:solidFill>
                <a:latin typeface="Trebuchet MS" panose="020B0603020202020204" pitchFamily="34" charset="0"/>
              </a:rPr>
              <a:t>Overview of FY ‘25 GO Team Budget Process</a:t>
            </a:r>
          </a:p>
        </p:txBody>
      </p:sp>
      <p:sp>
        <p:nvSpPr>
          <p:cNvPr id="4" name="TextBox 3">
            <a:extLst>
              <a:ext uri="{FF2B5EF4-FFF2-40B4-BE49-F238E27FC236}">
                <a16:creationId xmlns:a16="http://schemas.microsoft.com/office/drawing/2014/main" id="{1322B125-1983-6530-8E01-BC500C797F7A}"/>
              </a:ext>
            </a:extLst>
          </p:cNvPr>
          <p:cNvSpPr txBox="1"/>
          <p:nvPr/>
        </p:nvSpPr>
        <p:spPr>
          <a:xfrm>
            <a:off x="3047260" y="3246553"/>
            <a:ext cx="6094520" cy="369332"/>
          </a:xfrm>
          <a:prstGeom prst="rect">
            <a:avLst/>
          </a:prstGeom>
          <a:noFill/>
        </p:spPr>
        <p:txBody>
          <a:bodyPr wrap="square">
            <a:spAutoFit/>
          </a:bodyPr>
          <a:lstStyle/>
          <a:p>
            <a:r>
              <a:rPr lang="en-US" dirty="0"/>
              <a:t> </a:t>
            </a:r>
          </a:p>
        </p:txBody>
      </p:sp>
    </p:spTree>
    <p:extLst>
      <p:ext uri="{BB962C8B-B14F-4D97-AF65-F5344CB8AC3E}">
        <p14:creationId xmlns:p14="http://schemas.microsoft.com/office/powerpoint/2010/main" val="3336079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7" name="TextBox 6"/>
          <p:cNvSpPr txBox="1"/>
          <p:nvPr/>
        </p:nvSpPr>
        <p:spPr>
          <a:xfrm>
            <a:off x="4074696" y="92450"/>
            <a:ext cx="6663009" cy="523220"/>
          </a:xfrm>
          <a:prstGeom prst="rect">
            <a:avLst/>
          </a:prstGeom>
          <a:noFill/>
        </p:spPr>
        <p:txBody>
          <a:bodyPr wrap="square" rtlCol="0">
            <a:spAutoFit/>
          </a:bodyPr>
          <a:lstStyle/>
          <a:p>
            <a:pPr algn="ctr"/>
            <a:r>
              <a:rPr lang="en-US" sz="2800" b="1" i="1" dirty="0">
                <a:latin typeface="+mj-lt"/>
              </a:rPr>
              <a:t>Toomer Strategic Plan </a:t>
            </a:r>
          </a:p>
        </p:txBody>
      </p:sp>
      <p:sp>
        <p:nvSpPr>
          <p:cNvPr id="8" name="Slide Number Placeholder 7"/>
          <p:cNvSpPr>
            <a:spLocks noGrp="1"/>
          </p:cNvSpPr>
          <p:nvPr>
            <p:ph type="sldNum" sz="quarter" idx="12"/>
          </p:nvPr>
        </p:nvSpPr>
        <p:spPr/>
        <p:txBody>
          <a:bodyPr/>
          <a:lstStyle/>
          <a:p>
            <a:fld id="{3D6C3DC6-EF6E-8948-BFE6-808D46D584D8}" type="slidenum">
              <a:rPr lang="en-US" smtClean="0"/>
              <a:t>5</a:t>
            </a:fld>
            <a:endParaRPr lang="en-US"/>
          </a:p>
        </p:txBody>
      </p:sp>
      <p:pic>
        <p:nvPicPr>
          <p:cNvPr id="5" name="Picture 4">
            <a:extLst>
              <a:ext uri="{FF2B5EF4-FFF2-40B4-BE49-F238E27FC236}">
                <a16:creationId xmlns:a16="http://schemas.microsoft.com/office/drawing/2014/main" id="{44F92FFA-0425-D0DD-DAB7-20584DB42D68}"/>
              </a:ext>
            </a:extLst>
          </p:cNvPr>
          <p:cNvPicPr>
            <a:picLocks noChangeAspect="1"/>
          </p:cNvPicPr>
          <p:nvPr/>
        </p:nvPicPr>
        <p:blipFill>
          <a:blip r:embed="rId4"/>
          <a:stretch>
            <a:fillRect/>
          </a:stretch>
        </p:blipFill>
        <p:spPr>
          <a:xfrm>
            <a:off x="4314549" y="1107489"/>
            <a:ext cx="7647230" cy="5735423"/>
          </a:xfrm>
          <a:prstGeom prst="rect">
            <a:avLst/>
          </a:prstGeom>
        </p:spPr>
      </p:pic>
    </p:spTree>
    <p:extLst>
      <p:ext uri="{BB962C8B-B14F-4D97-AF65-F5344CB8AC3E}">
        <p14:creationId xmlns:p14="http://schemas.microsoft.com/office/powerpoint/2010/main" val="1809659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6A01D7-8FA4-5D34-9FD8-B467520D4E76}"/>
              </a:ext>
            </a:extLst>
          </p:cNvPr>
          <p:cNvSpPr txBox="1">
            <a:spLocks/>
          </p:cNvSpPr>
          <p:nvPr/>
        </p:nvSpPr>
        <p:spPr>
          <a:xfrm>
            <a:off x="1575274" y="261258"/>
            <a:ext cx="6217066" cy="1929137"/>
          </a:xfrm>
          <a:prstGeom prst="rect">
            <a:avLst/>
          </a:prstGeom>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ctr" defTabSz="685800">
              <a:defRPr/>
            </a:pPr>
            <a:r>
              <a:rPr lang="en-US" sz="4800" i="1" dirty="0"/>
              <a:t>Toomer</a:t>
            </a:r>
          </a:p>
          <a:p>
            <a:pPr algn="ctr" defTabSz="685800">
              <a:defRPr/>
            </a:pPr>
            <a:r>
              <a:rPr lang="en-US" sz="4500" dirty="0">
                <a:solidFill>
                  <a:srgbClr val="D47B22"/>
                </a:solidFill>
                <a:latin typeface="Tenorite"/>
              </a:rPr>
              <a:t>Strategic Plan</a:t>
            </a:r>
          </a:p>
          <a:p>
            <a:pPr algn="ctr" defTabSz="685800">
              <a:defRPr/>
            </a:pPr>
            <a:r>
              <a:rPr lang="en-US" sz="4500" dirty="0">
                <a:solidFill>
                  <a:srgbClr val="D47B22"/>
                </a:solidFill>
                <a:latin typeface="Tenorite"/>
              </a:rPr>
              <a:t>Priority Ranking</a:t>
            </a:r>
          </a:p>
        </p:txBody>
      </p:sp>
      <p:sp>
        <p:nvSpPr>
          <p:cNvPr id="6" name="TextBox 5">
            <a:extLst>
              <a:ext uri="{FF2B5EF4-FFF2-40B4-BE49-F238E27FC236}">
                <a16:creationId xmlns:a16="http://schemas.microsoft.com/office/drawing/2014/main" id="{4DAF32C4-89EA-FD40-34E7-595997B7F1F5}"/>
              </a:ext>
            </a:extLst>
          </p:cNvPr>
          <p:cNvSpPr txBox="1"/>
          <p:nvPr/>
        </p:nvSpPr>
        <p:spPr>
          <a:xfrm>
            <a:off x="1876513" y="2465996"/>
            <a:ext cx="5614586" cy="300082"/>
          </a:xfrm>
          <a:prstGeom prst="rect">
            <a:avLst/>
          </a:prstGeom>
          <a:noFill/>
        </p:spPr>
        <p:txBody>
          <a:bodyPr wrap="square" rtlCol="0">
            <a:spAutoFit/>
          </a:bodyPr>
          <a:lstStyle/>
          <a:p>
            <a:pPr marL="257175" indent="-257175" defTabSz="685800">
              <a:buFont typeface="+mj-lt"/>
              <a:buAutoNum type="arabicPeriod"/>
              <a:defRPr/>
            </a:pPr>
            <a:endParaRPr lang="en-US" sz="1350" b="1">
              <a:solidFill>
                <a:prstClr val="black"/>
              </a:solidFill>
              <a:latin typeface="Tenorite"/>
            </a:endParaRPr>
          </a:p>
        </p:txBody>
      </p:sp>
      <p:sp>
        <p:nvSpPr>
          <p:cNvPr id="3" name="TextBox 2">
            <a:extLst>
              <a:ext uri="{FF2B5EF4-FFF2-40B4-BE49-F238E27FC236}">
                <a16:creationId xmlns:a16="http://schemas.microsoft.com/office/drawing/2014/main" id="{4952E0AB-8808-4E3B-A7F0-F54619698A17}"/>
              </a:ext>
            </a:extLst>
          </p:cNvPr>
          <p:cNvSpPr txBox="1"/>
          <p:nvPr/>
        </p:nvSpPr>
        <p:spPr>
          <a:xfrm>
            <a:off x="2353167" y="2465996"/>
            <a:ext cx="5244254" cy="3724096"/>
          </a:xfrm>
          <a:prstGeom prst="rect">
            <a:avLst/>
          </a:prstGeom>
          <a:noFill/>
        </p:spPr>
        <p:txBody>
          <a:bodyPr wrap="square" rtlCol="0">
            <a:spAutoFit/>
          </a:bodyPr>
          <a:lstStyle/>
          <a:p>
            <a:pPr marL="0" marR="0" lvl="0" indent="0" algn="l" rtl="0">
              <a:lnSpc>
                <a:spcPct val="100000"/>
              </a:lnSpc>
              <a:spcBef>
                <a:spcPts val="600"/>
              </a:spcBef>
              <a:spcAft>
                <a:spcPts val="0"/>
              </a:spcAft>
              <a:buClr>
                <a:srgbClr val="000000"/>
              </a:buClr>
              <a:buSzPts val="1000"/>
              <a:buFont typeface="Arial"/>
              <a:buNone/>
            </a:pPr>
            <a:r>
              <a:rPr lang="en-US" sz="1400" b="1" i="0" u="none" strike="noStrike" cap="none" dirty="0">
                <a:solidFill>
                  <a:srgbClr val="000000"/>
                </a:solidFill>
                <a:latin typeface="Calibri"/>
                <a:ea typeface="Calibri"/>
                <a:cs typeface="Calibri"/>
                <a:sym typeface="Calibri"/>
              </a:rPr>
              <a:t>1.  </a:t>
            </a:r>
            <a:r>
              <a:rPr lang="en-US" b="1" i="0" u="none" strike="noStrike" cap="none" dirty="0">
                <a:solidFill>
                  <a:srgbClr val="000000"/>
                </a:solidFill>
                <a:latin typeface="Calibri"/>
                <a:ea typeface="Calibri"/>
                <a:cs typeface="Calibri"/>
                <a:sym typeface="Calibri"/>
              </a:rPr>
              <a:t>Intentionally focus on closing the subgroups achievement gaps.</a:t>
            </a:r>
          </a:p>
          <a:p>
            <a:pPr marL="0" marR="0" lvl="0" indent="0" algn="l" rtl="0">
              <a:lnSpc>
                <a:spcPct val="100000"/>
              </a:lnSpc>
              <a:spcBef>
                <a:spcPts val="600"/>
              </a:spcBef>
              <a:spcAft>
                <a:spcPts val="0"/>
              </a:spcAft>
              <a:buClr>
                <a:srgbClr val="000000"/>
              </a:buClr>
              <a:buSzPts val="1000"/>
              <a:buFont typeface="Arial"/>
              <a:buNone/>
            </a:pPr>
            <a:r>
              <a:rPr lang="en-US" b="1" dirty="0">
                <a:solidFill>
                  <a:srgbClr val="000000"/>
                </a:solidFill>
                <a:latin typeface="Calibri"/>
                <a:ea typeface="Calibri"/>
                <a:cs typeface="Calibri"/>
                <a:sym typeface="Calibri"/>
              </a:rPr>
              <a:t>2. </a:t>
            </a:r>
            <a:r>
              <a:rPr lang="en-US" b="1" i="0" u="none" strike="noStrike" cap="none" dirty="0">
                <a:solidFill>
                  <a:srgbClr val="000000"/>
                </a:solidFill>
                <a:latin typeface="Calibri"/>
                <a:ea typeface="Calibri"/>
                <a:cs typeface="Calibri"/>
                <a:sym typeface="Calibri"/>
              </a:rPr>
              <a:t>Implement research-based teaching strategies supported by student data. </a:t>
            </a:r>
          </a:p>
          <a:p>
            <a:pPr>
              <a:spcBef>
                <a:spcPts val="600"/>
              </a:spcBef>
              <a:buClr>
                <a:srgbClr val="000000"/>
              </a:buClr>
              <a:buSzPts val="1000"/>
            </a:pPr>
            <a:r>
              <a:rPr lang="en-US" b="1" dirty="0">
                <a:solidFill>
                  <a:srgbClr val="000000"/>
                </a:solidFill>
                <a:latin typeface="Calibri"/>
                <a:ea typeface="Calibri"/>
                <a:cs typeface="Calibri"/>
                <a:sym typeface="Calibri"/>
              </a:rPr>
              <a:t>3. </a:t>
            </a:r>
            <a:r>
              <a:rPr lang="en-US" b="1" i="0" u="none" strike="noStrike" cap="none" dirty="0">
                <a:solidFill>
                  <a:srgbClr val="000000"/>
                </a:solidFill>
                <a:latin typeface="Calibri"/>
                <a:ea typeface="Calibri"/>
                <a:cs typeface="Calibri"/>
                <a:sym typeface="Calibri"/>
              </a:rPr>
              <a:t>Create a system of supporting problem solving and action with students and staff through the lens of IB.</a:t>
            </a:r>
          </a:p>
          <a:p>
            <a:pPr marL="0" marR="0" lvl="0" indent="0" algn="l" rtl="0">
              <a:lnSpc>
                <a:spcPct val="100000"/>
              </a:lnSpc>
              <a:spcBef>
                <a:spcPts val="600"/>
              </a:spcBef>
              <a:spcAft>
                <a:spcPts val="0"/>
              </a:spcAft>
              <a:buClr>
                <a:srgbClr val="000000"/>
              </a:buClr>
              <a:buSzPts val="1000"/>
              <a:buFont typeface="Arial"/>
              <a:buNone/>
            </a:pPr>
            <a:r>
              <a:rPr lang="en-US" b="1" dirty="0">
                <a:solidFill>
                  <a:srgbClr val="000000"/>
                </a:solidFill>
                <a:latin typeface="Calibri"/>
                <a:ea typeface="Calibri"/>
                <a:cs typeface="Calibri"/>
                <a:sym typeface="Calibri"/>
              </a:rPr>
              <a:t>4. </a:t>
            </a:r>
            <a:r>
              <a:rPr lang="en-US" b="1" i="0" u="none" strike="noStrike" cap="none" dirty="0">
                <a:solidFill>
                  <a:srgbClr val="000000"/>
                </a:solidFill>
                <a:latin typeface="Calibri"/>
                <a:ea typeface="Calibri"/>
                <a:cs typeface="Calibri"/>
                <a:sym typeface="Calibri"/>
              </a:rPr>
              <a:t>Create and implement a system that promotes equitable practices in all areas of the school community. </a:t>
            </a:r>
            <a:endParaRPr lang="en-US" b="1" dirty="0">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1000"/>
              <a:buFont typeface="Arial"/>
              <a:buNone/>
            </a:pPr>
            <a:r>
              <a:rPr lang="en-US" b="1" i="0" u="none" strike="noStrike" cap="none" dirty="0">
                <a:solidFill>
                  <a:srgbClr val="000000"/>
                </a:solidFill>
                <a:latin typeface="Calibri"/>
                <a:ea typeface="Calibri"/>
                <a:cs typeface="Calibri"/>
                <a:sym typeface="Calibri"/>
              </a:rPr>
              <a:t>5. . Implement a robust wrap around program with clear goals, communication plan, and measurement structure.</a:t>
            </a:r>
          </a:p>
        </p:txBody>
      </p:sp>
      <p:sp>
        <p:nvSpPr>
          <p:cNvPr id="4" name="Arrow: Down 3">
            <a:extLst>
              <a:ext uri="{FF2B5EF4-FFF2-40B4-BE49-F238E27FC236}">
                <a16:creationId xmlns:a16="http://schemas.microsoft.com/office/drawing/2014/main" id="{6A78CE96-E5BA-EF3A-7B27-C48C2EC93A32}"/>
              </a:ext>
            </a:extLst>
          </p:cNvPr>
          <p:cNvSpPr/>
          <p:nvPr/>
        </p:nvSpPr>
        <p:spPr>
          <a:xfrm>
            <a:off x="1818487" y="2798064"/>
            <a:ext cx="377190" cy="2654046"/>
          </a:xfrm>
          <a:prstGeom prst="downArrow">
            <a:avLst/>
          </a:prstGeom>
          <a:solidFill>
            <a:schemeClr val="accent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Tenorite"/>
            </a:endParaRPr>
          </a:p>
        </p:txBody>
      </p:sp>
      <p:sp>
        <p:nvSpPr>
          <p:cNvPr id="7" name="TextBox 6">
            <a:extLst>
              <a:ext uri="{FF2B5EF4-FFF2-40B4-BE49-F238E27FC236}">
                <a16:creationId xmlns:a16="http://schemas.microsoft.com/office/drawing/2014/main" id="{4F5BC8D2-E0D2-48A1-071D-45B80C433627}"/>
              </a:ext>
            </a:extLst>
          </p:cNvPr>
          <p:cNvSpPr txBox="1"/>
          <p:nvPr/>
        </p:nvSpPr>
        <p:spPr>
          <a:xfrm>
            <a:off x="1719023" y="2554982"/>
            <a:ext cx="620683" cy="276999"/>
          </a:xfrm>
          <a:prstGeom prst="rect">
            <a:avLst/>
          </a:prstGeom>
          <a:noFill/>
        </p:spPr>
        <p:txBody>
          <a:bodyPr wrap="none" rtlCol="0">
            <a:spAutoFit/>
          </a:bodyPr>
          <a:lstStyle/>
          <a:p>
            <a:pPr defTabSz="685800">
              <a:defRPr/>
            </a:pPr>
            <a:r>
              <a:rPr lang="en-US" sz="1200">
                <a:solidFill>
                  <a:srgbClr val="0083A9"/>
                </a:solidFill>
                <a:latin typeface="Tenorite"/>
              </a:rPr>
              <a:t>Higher</a:t>
            </a:r>
          </a:p>
        </p:txBody>
      </p:sp>
      <p:sp>
        <p:nvSpPr>
          <p:cNvPr id="8" name="TextBox 7">
            <a:extLst>
              <a:ext uri="{FF2B5EF4-FFF2-40B4-BE49-F238E27FC236}">
                <a16:creationId xmlns:a16="http://schemas.microsoft.com/office/drawing/2014/main" id="{602AA40D-00A5-285B-67A0-5260578C2903}"/>
              </a:ext>
            </a:extLst>
          </p:cNvPr>
          <p:cNvSpPr txBox="1"/>
          <p:nvPr/>
        </p:nvSpPr>
        <p:spPr>
          <a:xfrm>
            <a:off x="1737754" y="5452112"/>
            <a:ext cx="584071" cy="276999"/>
          </a:xfrm>
          <a:prstGeom prst="rect">
            <a:avLst/>
          </a:prstGeom>
          <a:noFill/>
        </p:spPr>
        <p:txBody>
          <a:bodyPr wrap="none" rtlCol="0">
            <a:spAutoFit/>
          </a:bodyPr>
          <a:lstStyle/>
          <a:p>
            <a:pPr defTabSz="685800">
              <a:defRPr/>
            </a:pPr>
            <a:r>
              <a:rPr lang="en-US" sz="1200">
                <a:solidFill>
                  <a:srgbClr val="0083A9"/>
                </a:solidFill>
                <a:latin typeface="Tenorite"/>
              </a:rPr>
              <a:t>Lower</a:t>
            </a:r>
          </a:p>
        </p:txBody>
      </p:sp>
    </p:spTree>
    <p:extLst>
      <p:ext uri="{BB962C8B-B14F-4D97-AF65-F5344CB8AC3E}">
        <p14:creationId xmlns:p14="http://schemas.microsoft.com/office/powerpoint/2010/main" val="1590972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r>
              <a:rPr lang="en-US" sz="4000" b="1" i="1">
                <a:latin typeface="+mj-lt"/>
              </a:rPr>
              <a:t>FY25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2688636985"/>
              </p:ext>
            </p:extLst>
          </p:nvPr>
        </p:nvGraphicFramePr>
        <p:xfrm>
          <a:off x="1964016" y="983679"/>
          <a:ext cx="8046720" cy="5353341"/>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94008">
                <a:tc>
                  <a:txBody>
                    <a:bodyPr/>
                    <a:lstStyle/>
                    <a:p>
                      <a:pPr algn="ctr"/>
                      <a:endParaRPr lang="en-US" sz="1750">
                        <a:latin typeface="Arial" panose="020B0604020202020204" pitchFamily="34" charset="0"/>
                        <a:cs typeface="Arial" panose="020B0604020202020204" pitchFamily="34" charset="0"/>
                      </a:endParaRPr>
                    </a:p>
                    <a:p>
                      <a:pPr algn="ctr"/>
                      <a:r>
                        <a:rPr lang="en-US" sz="1750">
                          <a:latin typeface="Arial" panose="020B0604020202020204" pitchFamily="34" charset="0"/>
                          <a:cs typeface="Arial" panose="020B0604020202020204" pitchFamily="34" charset="0"/>
                        </a:rPr>
                        <a:t>FY25 School Priorities</a:t>
                      </a:r>
                    </a:p>
                  </a:txBody>
                  <a:tcPr/>
                </a:tc>
                <a:tc>
                  <a:txBody>
                    <a:bodyPr/>
                    <a:lstStyle/>
                    <a:p>
                      <a:pPr algn="ctr"/>
                      <a:endParaRPr lang="en-US" sz="1750">
                        <a:latin typeface="Arial" panose="020B0604020202020204" pitchFamily="34" charset="0"/>
                        <a:cs typeface="Arial" panose="020B0604020202020204" pitchFamily="34" charset="0"/>
                      </a:endParaRPr>
                    </a:p>
                    <a:p>
                      <a:pPr algn="ctr"/>
                      <a:r>
                        <a:rPr lang="en-US" sz="175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92161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1" i="0" u="none" strike="noStrike" cap="none" dirty="0">
                          <a:solidFill>
                            <a:srgbClr val="000000"/>
                          </a:solidFill>
                          <a:latin typeface="Calibri"/>
                          <a:ea typeface="Calibri"/>
                          <a:cs typeface="Calibri"/>
                          <a:sym typeface="Calibri"/>
                        </a:rPr>
                        <a:t>Intentionally focus on closing the subgroups achievement gaps</a:t>
                      </a:r>
                    </a:p>
                  </a:txBody>
                  <a:tcPr/>
                </a:tc>
                <a:tc>
                  <a:txBody>
                    <a:bodyPr/>
                    <a:lstStyle/>
                    <a:p>
                      <a:pPr algn="ctr"/>
                      <a:r>
                        <a:rPr lang="en-US" sz="1750" dirty="0"/>
                        <a:t>Even though we have improved a great deal in our subgroups the gap is still our area of greatness need.</a:t>
                      </a:r>
                    </a:p>
                  </a:txBody>
                  <a:tcPr/>
                </a:tc>
                <a:extLst>
                  <a:ext uri="{0D108BD9-81ED-4DB2-BD59-A6C34878D82A}">
                    <a16:rowId xmlns:a16="http://schemas.microsoft.com/office/drawing/2014/main" val="10001"/>
                  </a:ext>
                </a:extLst>
              </a:tr>
              <a:tr h="110108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1" i="0" u="none" strike="noStrike" cap="none" dirty="0">
                          <a:solidFill>
                            <a:srgbClr val="000000"/>
                          </a:solidFill>
                          <a:latin typeface="Calibri"/>
                          <a:ea typeface="Calibri"/>
                          <a:cs typeface="Calibri"/>
                          <a:sym typeface="Calibri"/>
                        </a:rPr>
                        <a:t>Implement research-based teaching strategies supported by student data. </a:t>
                      </a:r>
                    </a:p>
                    <a:p>
                      <a:pPr algn="ctr"/>
                      <a:endParaRPr lang="en-US" sz="1750" dirty="0"/>
                    </a:p>
                  </a:txBody>
                  <a:tcPr/>
                </a:tc>
                <a:tc>
                  <a:txBody>
                    <a:bodyPr/>
                    <a:lstStyle/>
                    <a:p>
                      <a:pPr algn="ctr"/>
                      <a:r>
                        <a:rPr lang="en-US" sz="1750" dirty="0"/>
                        <a:t>With the turnover rate of teachers and the need to hire alternatively certified teacher it has become increasingly important to offer continuous professional development on teaching strategies. </a:t>
                      </a:r>
                    </a:p>
                  </a:txBody>
                  <a:tcPr/>
                </a:tc>
                <a:extLst>
                  <a:ext uri="{0D108BD9-81ED-4DB2-BD59-A6C34878D82A}">
                    <a16:rowId xmlns:a16="http://schemas.microsoft.com/office/drawing/2014/main" val="10002"/>
                  </a:ext>
                </a:extLst>
              </a:tr>
              <a:tr h="211524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1" i="0" u="none" strike="noStrike" cap="none" dirty="0">
                          <a:solidFill>
                            <a:srgbClr val="000000"/>
                          </a:solidFill>
                          <a:latin typeface="Calibri"/>
                          <a:ea typeface="Calibri"/>
                          <a:cs typeface="Calibri"/>
                          <a:sym typeface="Calibri"/>
                        </a:rPr>
                        <a:t>Create a system of supporting problem solving and action with students and staff through the lens of IB.</a:t>
                      </a:r>
                    </a:p>
                    <a:p>
                      <a:pPr algn="ctr"/>
                      <a:endParaRPr lang="en-US" sz="1750" dirty="0"/>
                    </a:p>
                  </a:txBody>
                  <a:tcPr/>
                </a:tc>
                <a:tc>
                  <a:txBody>
                    <a:bodyPr/>
                    <a:lstStyle/>
                    <a:p>
                      <a:pPr algn="ctr"/>
                      <a:r>
                        <a:rPr lang="en-US" sz="1750" dirty="0"/>
                        <a:t>As an IB school it is necessary to continue our focus on growing our IB practices. </a:t>
                      </a:r>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EC10A0C-BB77-FD4A-8FA4-D4334D01E3A4}" type="slidenum">
              <a:rPr lang="en-US" smtClean="0"/>
              <a:pPr/>
              <a:t>7</a:t>
            </a:fld>
            <a:endParaRPr lang="en-US"/>
          </a:p>
        </p:txBody>
      </p:sp>
    </p:spTree>
    <p:extLst>
      <p:ext uri="{BB962C8B-B14F-4D97-AF65-F5344CB8AC3E}">
        <p14:creationId xmlns:p14="http://schemas.microsoft.com/office/powerpoint/2010/main" val="4212356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latin typeface="Tenorit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defRPr/>
            </a:pPr>
            <a:r>
              <a:rPr lang="en-US" sz="4000" b="1" i="1">
                <a:solidFill>
                  <a:prstClr val="black"/>
                </a:solidFill>
                <a:latin typeface="Tenorite"/>
              </a:rPr>
              <a:t>FY25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1917519981"/>
              </p:ext>
            </p:extLst>
          </p:nvPr>
        </p:nvGraphicFramePr>
        <p:xfrm>
          <a:off x="2130641" y="997201"/>
          <a:ext cx="7988719" cy="5699708"/>
        </p:xfrm>
        <a:graphic>
          <a:graphicData uri="http://schemas.openxmlformats.org/drawingml/2006/table">
            <a:tbl>
              <a:tblPr firstRow="1" bandRow="1">
                <a:tableStyleId>{5C22544A-7EE6-4342-B048-85BDC9FD1C3A}</a:tableStyleId>
              </a:tblPr>
              <a:tblGrid>
                <a:gridCol w="3965359">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94008">
                <a:tc>
                  <a:txBody>
                    <a:bodyPr/>
                    <a:lstStyle/>
                    <a:p>
                      <a:pPr algn="ctr"/>
                      <a:endParaRPr lang="en-US" sz="1750">
                        <a:latin typeface="Arial" panose="020B0604020202020204" pitchFamily="34" charset="0"/>
                        <a:cs typeface="Arial" panose="020B0604020202020204" pitchFamily="34" charset="0"/>
                      </a:endParaRPr>
                    </a:p>
                    <a:p>
                      <a:pPr algn="ctr"/>
                      <a:r>
                        <a:rPr lang="en-US" sz="1750">
                          <a:latin typeface="Arial" panose="020B0604020202020204" pitchFamily="34" charset="0"/>
                          <a:cs typeface="Arial" panose="020B0604020202020204" pitchFamily="34" charset="0"/>
                        </a:rPr>
                        <a:t>FY25 School Priorities</a:t>
                      </a:r>
                    </a:p>
                  </a:txBody>
                  <a:tcPr/>
                </a:tc>
                <a:tc>
                  <a:txBody>
                    <a:bodyPr/>
                    <a:lstStyle/>
                    <a:p>
                      <a:pPr algn="ctr"/>
                      <a:endParaRPr lang="en-US" sz="1750">
                        <a:latin typeface="Arial" panose="020B0604020202020204" pitchFamily="34" charset="0"/>
                        <a:cs typeface="Arial" panose="020B0604020202020204" pitchFamily="34" charset="0"/>
                      </a:endParaRPr>
                    </a:p>
                    <a:p>
                      <a:pPr algn="ctr"/>
                      <a:r>
                        <a:rPr lang="en-US" sz="175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354625">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i="0" u="none" strike="noStrike" cap="none" dirty="0">
                          <a:solidFill>
                            <a:srgbClr val="000000"/>
                          </a:solidFill>
                          <a:latin typeface="Calibri"/>
                          <a:ea typeface="Calibri"/>
                          <a:cs typeface="Calibri"/>
                          <a:sym typeface="Calibri"/>
                        </a:rPr>
                        <a:t>Create and implement a system that promotes equitable practices in all areas of the school community. </a:t>
                      </a:r>
                      <a:endParaRPr lang="en-US" sz="2000" b="1" dirty="0">
                        <a:solidFill>
                          <a:srgbClr val="000000"/>
                        </a:solidFill>
                        <a:latin typeface="Calibri"/>
                        <a:ea typeface="Calibri"/>
                        <a:cs typeface="Calibri"/>
                        <a:sym typeface="Calibri"/>
                      </a:endParaRPr>
                    </a:p>
                    <a:p>
                      <a:pPr algn="ctr"/>
                      <a:endParaRPr lang="en-US" sz="2000" dirty="0"/>
                    </a:p>
                  </a:txBody>
                  <a:tcPr/>
                </a:tc>
                <a:tc>
                  <a:txBody>
                    <a:bodyPr/>
                    <a:lstStyle/>
                    <a:p>
                      <a:pPr algn="ctr"/>
                      <a:r>
                        <a:rPr lang="en-US" sz="2000" dirty="0"/>
                        <a:t>As we continue to disrupt the current system of inequities it is necessary to set up a system where this questioning can happen as a part of the function of the school.</a:t>
                      </a:r>
                    </a:p>
                  </a:txBody>
                  <a:tcPr/>
                </a:tc>
                <a:extLst>
                  <a:ext uri="{0D108BD9-81ED-4DB2-BD59-A6C34878D82A}">
                    <a16:rowId xmlns:a16="http://schemas.microsoft.com/office/drawing/2014/main" val="10001"/>
                  </a:ext>
                </a:extLst>
              </a:tr>
              <a:tr h="1101087">
                <a:tc>
                  <a:txBody>
                    <a:bodyPr/>
                    <a:lstStyle/>
                    <a:p>
                      <a:pPr algn="ctr"/>
                      <a:r>
                        <a:rPr lang="en-US" sz="2000" b="1" i="0" u="none" strike="noStrike" cap="none" dirty="0">
                          <a:solidFill>
                            <a:srgbClr val="000000"/>
                          </a:solidFill>
                          <a:latin typeface="Calibri"/>
                          <a:ea typeface="Calibri"/>
                          <a:cs typeface="Calibri"/>
                          <a:sym typeface="Calibri"/>
                        </a:rPr>
                        <a:t>Implement a robust wrap around program with clear goals, communication plan, and measurement structure.</a:t>
                      </a:r>
                      <a:endParaRPr lang="en-US" sz="2000" dirty="0"/>
                    </a:p>
                  </a:txBody>
                  <a:tcPr/>
                </a:tc>
                <a:tc>
                  <a:txBody>
                    <a:bodyPr/>
                    <a:lstStyle/>
                    <a:p>
                      <a:pPr algn="ctr"/>
                      <a:r>
                        <a:rPr lang="en-US" sz="2000" dirty="0"/>
                        <a:t>In a school community with such diversity wrap around services must be clearly accessible.</a:t>
                      </a:r>
                    </a:p>
                  </a:txBody>
                  <a:tcPr/>
                </a:tc>
                <a:extLst>
                  <a:ext uri="{0D108BD9-81ED-4DB2-BD59-A6C34878D82A}">
                    <a16:rowId xmlns:a16="http://schemas.microsoft.com/office/drawing/2014/main" val="10002"/>
                  </a:ext>
                </a:extLst>
              </a:tr>
              <a:tr h="1016215">
                <a:tc>
                  <a:txBody>
                    <a:bodyPr/>
                    <a:lstStyle/>
                    <a:p>
                      <a:pPr algn="ctr"/>
                      <a:endParaRPr lang="en-US" sz="1750"/>
                    </a:p>
                  </a:txBody>
                  <a:tcPr/>
                </a:tc>
                <a:tc>
                  <a:txBody>
                    <a:bodyPr/>
                    <a:lstStyle/>
                    <a:p>
                      <a:pPr algn="ctr"/>
                      <a:endParaRPr lang="en-US" sz="1750"/>
                    </a:p>
                  </a:txBody>
                  <a:tcPr/>
                </a:tc>
                <a:extLst>
                  <a:ext uri="{0D108BD9-81ED-4DB2-BD59-A6C34878D82A}">
                    <a16:rowId xmlns:a16="http://schemas.microsoft.com/office/drawing/2014/main" val="3820674288"/>
                  </a:ext>
                </a:extLst>
              </a:tr>
              <a:tr h="827773">
                <a:tc>
                  <a:txBody>
                    <a:bodyPr/>
                    <a:lstStyle/>
                    <a:p>
                      <a:pPr algn="ctr"/>
                      <a:endParaRPr lang="en-US" sz="1750"/>
                    </a:p>
                  </a:txBody>
                  <a:tcPr/>
                </a:tc>
                <a:tc>
                  <a:txBody>
                    <a:bodyPr/>
                    <a:lstStyle/>
                    <a:p>
                      <a:pPr algn="ctr"/>
                      <a:endParaRPr lang="en-US" sz="1750" dirty="0"/>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AEC10A0C-BB77-FD4A-8FA4-D4334D01E3A4}" type="slidenum">
              <a:rPr lang="en-US">
                <a:solidFill>
                  <a:srgbClr val="159839"/>
                </a:solidFill>
              </a:rPr>
              <a:pPr>
                <a:defRPr/>
              </a:pPr>
              <a:t>8</a:t>
            </a:fld>
            <a:endParaRPr lang="en-US">
              <a:solidFill>
                <a:srgbClr val="159839"/>
              </a:solidFill>
            </a:endParaRPr>
          </a:p>
        </p:txBody>
      </p:sp>
    </p:spTree>
    <p:extLst>
      <p:ext uri="{BB962C8B-B14F-4D97-AF65-F5344CB8AC3E}">
        <p14:creationId xmlns:p14="http://schemas.microsoft.com/office/powerpoint/2010/main" val="1195954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4294742" y="2437882"/>
            <a:ext cx="5808617" cy="1077218"/>
          </a:xfrm>
          <a:prstGeom prst="rect">
            <a:avLst/>
          </a:prstGeom>
          <a:noFill/>
        </p:spPr>
        <p:txBody>
          <a:bodyPr wrap="square" rtlCol="0">
            <a:spAutoFit/>
          </a:bodyPr>
          <a:lstStyle/>
          <a:p>
            <a:pPr algn="ctr"/>
            <a:r>
              <a:rPr lang="en-US" sz="3200" b="1">
                <a:latin typeface="+mj-lt"/>
              </a:rPr>
              <a:t>Discussion of</a:t>
            </a:r>
          </a:p>
          <a:p>
            <a:pPr algn="ctr"/>
            <a:r>
              <a:rPr lang="en-US" sz="3200" b="1">
                <a:latin typeface="+mj-lt"/>
              </a:rPr>
              <a:t>Budget Allocation</a:t>
            </a: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9</a:t>
            </a:fld>
            <a:endParaRPr lang="en-US">
              <a:solidFill>
                <a:srgbClr val="F5F5F5"/>
              </a:solidFill>
            </a:endParaRPr>
          </a:p>
        </p:txBody>
      </p:sp>
    </p:spTree>
    <p:extLst>
      <p:ext uri="{BB962C8B-B14F-4D97-AF65-F5344CB8AC3E}">
        <p14:creationId xmlns:p14="http://schemas.microsoft.com/office/powerpoint/2010/main" val="180189936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12.xml><?xml version="1.0" encoding="utf-8"?>
<a:theme xmlns:a="http://schemas.openxmlformats.org/drawingml/2006/main" name="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136758a-e7f7-4029-9cdc-709c7a6ff021">
      <UserInfo>
        <DisplayName>Gibel, Tandra</DisplayName>
        <AccountId>14</AccountId>
        <AccountType/>
      </UserInfo>
      <UserInfo>
        <DisplayName>Smith-Reid, Catrina</DisplayName>
        <AccountId>16</AccountId>
        <AccountType/>
      </UserInfo>
      <UserInfo>
        <DisplayName>Sofianos, Audrey</DisplayName>
        <AccountId>12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A977F1402712049B4BB4CDB1A03C7C8" ma:contentTypeVersion="6" ma:contentTypeDescription="Create a new document." ma:contentTypeScope="" ma:versionID="d3e1e996098012709ec36ed5039f1c5c">
  <xsd:schema xmlns:xsd="http://www.w3.org/2001/XMLSchema" xmlns:xs="http://www.w3.org/2001/XMLSchema" xmlns:p="http://schemas.microsoft.com/office/2006/metadata/properties" xmlns:ns2="8dcae609-94e2-4108-915c-852935aa21ad" xmlns:ns3="e136758a-e7f7-4029-9cdc-709c7a6ff021" targetNamespace="http://schemas.microsoft.com/office/2006/metadata/properties" ma:root="true" ma:fieldsID="9441e7c3fbae7088efd2e25db08152b5" ns2:_="" ns3:_="">
    <xsd:import namespace="8dcae609-94e2-4108-915c-852935aa21ad"/>
    <xsd:import namespace="e136758a-e7f7-4029-9cdc-709c7a6ff0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ae609-94e2-4108-915c-852935aa21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36758a-e7f7-4029-9cdc-709c7a6ff02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60D824-1F42-4605-A966-FFCBCF63520E}">
  <ds:schemaRefs>
    <ds:schemaRef ds:uri="d37e30bb-5f32-4411-a640-0b4044b692bf"/>
    <ds:schemaRef ds:uri="e136758a-e7f7-4029-9cdc-709c7a6ff021"/>
    <ds:schemaRef ds:uri="ffb952a0-74d9-4848-89d6-000c4b1b707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1912341-9544-4F08-8FA1-CBA3014C96EE}">
  <ds:schemaRefs>
    <ds:schemaRef ds:uri="http://schemas.microsoft.com/sharepoint/v3/contenttype/forms"/>
  </ds:schemaRefs>
</ds:datastoreItem>
</file>

<file path=customXml/itemProps3.xml><?xml version="1.0" encoding="utf-8"?>
<ds:datastoreItem xmlns:ds="http://schemas.openxmlformats.org/officeDocument/2006/customXml" ds:itemID="{EFFD6436-D782-4102-B058-F04921F6F7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cae609-94e2-4108-915c-852935aa21ad"/>
    <ds:schemaRef ds:uri="e136758a-e7f7-4029-9cdc-709c7a6ff0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241</TotalTime>
  <Words>1389</Words>
  <Application>Microsoft Office PowerPoint</Application>
  <PresentationFormat>Widescreen</PresentationFormat>
  <Paragraphs>153</Paragraphs>
  <Slides>14</Slides>
  <Notes>12</Notes>
  <HiddenSlides>0</HiddenSlides>
  <MMClips>0</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14</vt:i4>
      </vt:variant>
    </vt:vector>
  </HeadingPairs>
  <TitlesOfParts>
    <vt:vector size="34" baseType="lpstr">
      <vt:lpstr>Arial</vt:lpstr>
      <vt:lpstr>Arial Black</vt:lpstr>
      <vt:lpstr>Berlin Sans FB Demi</vt:lpstr>
      <vt:lpstr>Calibri</vt:lpstr>
      <vt:lpstr>Sabon Next LT</vt:lpstr>
      <vt:lpstr>Symbol</vt:lpstr>
      <vt:lpstr>Tenorite</vt:lpstr>
      <vt:lpstr>Trebuchet MS</vt:lpstr>
      <vt:lpstr>Custom Design</vt:lpstr>
      <vt:lpstr>1_Custom Design</vt:lpstr>
      <vt:lpstr>2_Custom Design</vt:lpstr>
      <vt:lpstr>3_Custom Design</vt:lpstr>
      <vt:lpstr>6_Custom Design</vt:lpstr>
      <vt:lpstr>5_Custom Design</vt:lpstr>
      <vt:lpstr>4_Custom Design</vt:lpstr>
      <vt:lpstr>8_Custom Design</vt:lpstr>
      <vt:lpstr>10_Custom Design</vt:lpstr>
      <vt:lpstr>11_Custom Design</vt:lpstr>
      <vt:lpstr>2022 Principal's Report Template - Mtg 1</vt:lpstr>
      <vt:lpstr>Office Theme</vt:lpstr>
      <vt:lpstr>PowerPoint Presentation</vt:lpstr>
      <vt:lpstr>Norms</vt:lpstr>
      <vt:lpstr>GO Team Budget Development Process</vt:lpstr>
      <vt:lpstr>PowerPoint Presentation</vt:lpstr>
      <vt:lpstr>PowerPoint Presentation</vt:lpstr>
      <vt:lpstr>PowerPoint Presentation</vt:lpstr>
      <vt:lpstr>PowerPoint Presentation</vt:lpstr>
      <vt:lpstr>PowerPoint Presentation</vt:lpstr>
      <vt:lpstr>PowerPoint Presentation</vt:lpstr>
      <vt:lpstr>Executive Summary</vt:lpstr>
      <vt:lpstr>PowerPoint Presentation</vt:lpstr>
      <vt:lpstr>PowerPoint Presentation</vt:lpstr>
      <vt:lpstr>What’s Next?</vt:lpstr>
      <vt:lpstr>Questions? </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Brown, Caroline E.</cp:lastModifiedBy>
  <cp:revision>3</cp:revision>
  <cp:lastPrinted>2020-01-13T18:18:48Z</cp:lastPrinted>
  <dcterms:created xsi:type="dcterms:W3CDTF">2014-12-15T21:46:52Z</dcterms:created>
  <dcterms:modified xsi:type="dcterms:W3CDTF">2024-01-30T18:06:41Z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0x0101007A977F1402712049B4BB4CDB1A03C7C8</vt:lpwstr>
  </property>
  <property fmtid="{D5CDD505-2E9C-101B-9397-08002B2CF9AE}" pid="3" name="MediaServiceImageTags">
    <vt:lpwstr/>
  </property>
  <property fmtid="{D5CDD505-2E9C-101B-9397-08002B2CF9AE}" pid="4" name="Order">
    <vt:r8>4700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